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53"/>
  </p:notesMasterIdLst>
  <p:handoutMasterIdLst>
    <p:handoutMasterId r:id="rId54"/>
  </p:handoutMasterIdLst>
  <p:sldIdLst>
    <p:sldId id="303" r:id="rId2"/>
    <p:sldId id="621" r:id="rId3"/>
    <p:sldId id="623" r:id="rId4"/>
    <p:sldId id="703" r:id="rId5"/>
    <p:sldId id="704" r:id="rId6"/>
    <p:sldId id="709" r:id="rId7"/>
    <p:sldId id="710" r:id="rId8"/>
    <p:sldId id="711" r:id="rId9"/>
    <p:sldId id="712" r:id="rId10"/>
    <p:sldId id="627" r:id="rId11"/>
    <p:sldId id="879" r:id="rId12"/>
    <p:sldId id="628" r:id="rId13"/>
    <p:sldId id="634" r:id="rId14"/>
    <p:sldId id="635" r:id="rId15"/>
    <p:sldId id="637" r:id="rId16"/>
    <p:sldId id="639" r:id="rId17"/>
    <p:sldId id="736" r:id="rId18"/>
    <p:sldId id="729" r:id="rId19"/>
    <p:sldId id="737" r:id="rId20"/>
    <p:sldId id="738" r:id="rId21"/>
    <p:sldId id="739" r:id="rId22"/>
    <p:sldId id="725" r:id="rId23"/>
    <p:sldId id="731" r:id="rId24"/>
    <p:sldId id="744" r:id="rId25"/>
    <p:sldId id="747" r:id="rId26"/>
    <p:sldId id="748" r:id="rId27"/>
    <p:sldId id="745" r:id="rId28"/>
    <p:sldId id="778" r:id="rId29"/>
    <p:sldId id="779" r:id="rId30"/>
    <p:sldId id="780" r:id="rId31"/>
    <p:sldId id="787" r:id="rId32"/>
    <p:sldId id="795" r:id="rId33"/>
    <p:sldId id="732" r:id="rId34"/>
    <p:sldId id="880" r:id="rId35"/>
    <p:sldId id="761" r:id="rId36"/>
    <p:sldId id="762" r:id="rId37"/>
    <p:sldId id="760" r:id="rId38"/>
    <p:sldId id="788" r:id="rId39"/>
    <p:sldId id="796" r:id="rId40"/>
    <p:sldId id="797" r:id="rId41"/>
    <p:sldId id="679" r:id="rId42"/>
    <p:sldId id="878" r:id="rId43"/>
    <p:sldId id="636" r:id="rId44"/>
    <p:sldId id="868" r:id="rId45"/>
    <p:sldId id="758" r:id="rId46"/>
    <p:sldId id="881" r:id="rId47"/>
    <p:sldId id="882" r:id="rId48"/>
    <p:sldId id="668" r:id="rId49"/>
    <p:sldId id="670" r:id="rId50"/>
    <p:sldId id="872" r:id="rId51"/>
    <p:sldId id="883" r:id="rId52"/>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72AF2F"/>
    <a:srgbClr val="FFFFCC"/>
    <a:srgbClr val="C1E442"/>
    <a:srgbClr val="FFFF99"/>
    <a:srgbClr val="C6D254"/>
    <a:srgbClr val="000000"/>
    <a:srgbClr val="5C88D0"/>
    <a:srgbClr val="2A6EA8"/>
    <a:srgbClr val="B1D254"/>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268" autoAdjust="0"/>
    <p:restoredTop sz="92197" autoAdjust="0"/>
  </p:normalViewPr>
  <p:slideViewPr>
    <p:cSldViewPr snapToGrid="0">
      <p:cViewPr>
        <p:scale>
          <a:sx n="50" d="100"/>
          <a:sy n="50" d="100"/>
        </p:scale>
        <p:origin x="130" y="-21"/>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8"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5/30/2019</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5/30/2019</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ln/>
        </p:spPr>
      </p:sp>
      <p:sp>
        <p:nvSpPr>
          <p:cNvPr id="6144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789482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0658095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0373940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4268483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5284766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562838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8246710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9760549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520428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2134704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64844014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85616469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18426733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6667254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27BB3565-DE1F-45E8-8B92-B6CEF3A5A934}" type="slidenum">
              <a:rPr lang="en-GB" altLang="en-US" smtClean="0"/>
              <a:pPr>
                <a:defRPr/>
              </a:pPr>
              <a:t>5</a:t>
            </a:fld>
            <a:endParaRPr lang="en-GB" altLang="en-US"/>
          </a:p>
        </p:txBody>
      </p:sp>
    </p:spTree>
    <p:extLst>
      <p:ext uri="{BB962C8B-B14F-4D97-AF65-F5344CB8AC3E}">
        <p14:creationId xmlns:p14="http://schemas.microsoft.com/office/powerpoint/2010/main" val="339580185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xfrm>
            <a:off x="25400" y="744538"/>
            <a:ext cx="6623050" cy="3725862"/>
          </a:xfrm>
          <a:ln/>
        </p:spPr>
      </p:sp>
      <p:sp>
        <p:nvSpPr>
          <p:cNvPr id="6147" name="Rectangle 3"/>
          <p:cNvSpPr>
            <a:spLocks noGrp="1" noChangeArrowheads="1"/>
          </p:cNvSpPr>
          <p:nvPr>
            <p:ph type="body" idx="1"/>
          </p:nvPr>
        </p:nvSpPr>
        <p:spPr>
          <a:xfrm>
            <a:off x="307975" y="4716463"/>
            <a:ext cx="6035675" cy="4465637"/>
          </a:xfrm>
          <a:noFill/>
          <a:ln/>
        </p:spPr>
        <p:txBody>
          <a:bodyPr lIns="90631" tIns="45316" rIns="90631" bIns="45316"/>
          <a:lstStyle/>
          <a:p>
            <a:pPr eaLnBrk="1" hangingPunct="1"/>
            <a:endParaRPr lang="de-DE" altLang="zh-CN"/>
          </a:p>
        </p:txBody>
      </p:sp>
      <p:sp>
        <p:nvSpPr>
          <p:cNvPr id="4" name="Slide Number Placeholder 3"/>
          <p:cNvSpPr>
            <a:spLocks noGrp="1"/>
          </p:cNvSpPr>
          <p:nvPr>
            <p:ph type="sldNum" sz="quarter" idx="5"/>
          </p:nvPr>
        </p:nvSpPr>
        <p:spPr/>
        <p:txBody>
          <a:bodyPr/>
          <a:lstStyle/>
          <a:p>
            <a:pPr>
              <a:defRPr/>
            </a:pPr>
            <a:fld id="{8DBE4816-C558-432A-AA7C-92075F8AEB36}" type="slidenum">
              <a:rPr lang="en-GB" smtClean="0"/>
              <a:pPr>
                <a:defRPr/>
              </a:pPr>
              <a:t>44</a:t>
            </a:fld>
            <a:endParaRPr lang="en-GB" dirty="0"/>
          </a:p>
        </p:txBody>
      </p:sp>
    </p:spTree>
    <p:extLst>
      <p:ext uri="{BB962C8B-B14F-4D97-AF65-F5344CB8AC3E}">
        <p14:creationId xmlns:p14="http://schemas.microsoft.com/office/powerpoint/2010/main" val="390564747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Rot="1" noChangeAspect="1" noChangeArrowheads="1" noTextEdit="1"/>
          </p:cNvSpPr>
          <p:nvPr>
            <p:ph type="sldImg"/>
          </p:nvPr>
        </p:nvSpPr>
        <p:spPr>
          <a:xfrm>
            <a:off x="25400" y="744538"/>
            <a:ext cx="6623050" cy="3725862"/>
          </a:xfrm>
          <a:ln/>
        </p:spPr>
      </p:sp>
      <p:sp>
        <p:nvSpPr>
          <p:cNvPr id="77827" name="Rectangle 3"/>
          <p:cNvSpPr>
            <a:spLocks noGrp="1" noChangeArrowheads="1"/>
          </p:cNvSpPr>
          <p:nvPr>
            <p:ph type="body" idx="1"/>
          </p:nvPr>
        </p:nvSpPr>
        <p:spPr>
          <a:xfrm>
            <a:off x="307975" y="4716463"/>
            <a:ext cx="6035675" cy="4465637"/>
          </a:xfrm>
          <a:noFill/>
          <a:ln/>
        </p:spPr>
        <p:txBody>
          <a:bodyPr lIns="90631" tIns="45316" rIns="90631" bIns="45316"/>
          <a:lstStyle/>
          <a:p>
            <a:pPr eaLnBrk="1" hangingPunct="1"/>
            <a:endParaRPr lang="de-DE"/>
          </a:p>
        </p:txBody>
      </p:sp>
    </p:spTree>
    <p:extLst>
      <p:ext uri="{BB962C8B-B14F-4D97-AF65-F5344CB8AC3E}">
        <p14:creationId xmlns:p14="http://schemas.microsoft.com/office/powerpoint/2010/main" val="407682737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8269913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spect="1" noChangeArrowheads="1" noTextEdit="1"/>
          </p:cNvSpPr>
          <p:nvPr>
            <p:ph type="sldImg"/>
          </p:nvPr>
        </p:nvSpPr>
        <p:spPr>
          <a:xfrm>
            <a:off x="41275" y="752475"/>
            <a:ext cx="6592888" cy="3709988"/>
          </a:xfrm>
          <a:ln/>
        </p:spPr>
      </p:sp>
      <p:sp>
        <p:nvSpPr>
          <p:cNvPr id="11267" name="Rectangle 3"/>
          <p:cNvSpPr>
            <a:spLocks noGrp="1" noChangeArrowheads="1"/>
          </p:cNvSpPr>
          <p:nvPr>
            <p:ph type="body" idx="1"/>
          </p:nvPr>
        </p:nvSpPr>
        <p:spPr>
          <a:xfrm>
            <a:off x="306388" y="4718050"/>
            <a:ext cx="6040437" cy="44624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5969364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spect="1" noChangeArrowheads="1" noTextEdit="1"/>
          </p:cNvSpPr>
          <p:nvPr>
            <p:ph type="sldImg"/>
          </p:nvPr>
        </p:nvSpPr>
        <p:spPr>
          <a:xfrm>
            <a:off x="41275" y="752475"/>
            <a:ext cx="6592888" cy="3709988"/>
          </a:xfrm>
          <a:ln/>
        </p:spPr>
      </p:sp>
      <p:sp>
        <p:nvSpPr>
          <p:cNvPr id="11267" name="Rectangle 3"/>
          <p:cNvSpPr>
            <a:spLocks noGrp="1" noChangeArrowheads="1"/>
          </p:cNvSpPr>
          <p:nvPr>
            <p:ph type="body" idx="1"/>
          </p:nvPr>
        </p:nvSpPr>
        <p:spPr>
          <a:xfrm>
            <a:off x="306388" y="4718050"/>
            <a:ext cx="6040437" cy="44624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7607052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ChangeArrowheads="1" noTextEdit="1"/>
          </p:cNvSpPr>
          <p:nvPr>
            <p:ph type="sldImg"/>
          </p:nvPr>
        </p:nvSpPr>
        <p:spPr>
          <a:xfrm>
            <a:off x="41275" y="752475"/>
            <a:ext cx="6592888" cy="3709988"/>
          </a:xfrm>
          <a:ln/>
        </p:spPr>
      </p:sp>
      <p:sp>
        <p:nvSpPr>
          <p:cNvPr id="51203" name="Rectangle 3"/>
          <p:cNvSpPr>
            <a:spLocks noGrp="1" noChangeArrowheads="1"/>
          </p:cNvSpPr>
          <p:nvPr>
            <p:ph type="body" idx="1"/>
          </p:nvPr>
        </p:nvSpPr>
        <p:spPr>
          <a:xfrm>
            <a:off x="306388" y="4718050"/>
            <a:ext cx="6040437" cy="4462463"/>
          </a:xfrm>
          <a:noFill/>
          <a:ln/>
        </p:spPr>
        <p:txBody>
          <a:bodyPr/>
          <a:lstStyle/>
          <a:p>
            <a:pPr eaLnBrk="1" hangingPunct="1"/>
            <a:endParaRPr lang="en-US" dirty="0"/>
          </a:p>
        </p:txBody>
      </p:sp>
    </p:spTree>
    <p:extLst>
      <p:ext uri="{BB962C8B-B14F-4D97-AF65-F5344CB8AC3E}">
        <p14:creationId xmlns:p14="http://schemas.microsoft.com/office/powerpoint/2010/main" val="9802266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a:xfrm>
            <a:off x="41275" y="752475"/>
            <a:ext cx="6592888" cy="3709988"/>
          </a:xfrm>
          <a:ln/>
        </p:spPr>
      </p:sp>
      <p:sp>
        <p:nvSpPr>
          <p:cNvPr id="52227" name="Rectangle 3"/>
          <p:cNvSpPr>
            <a:spLocks noGrp="1" noChangeArrowheads="1"/>
          </p:cNvSpPr>
          <p:nvPr>
            <p:ph type="body" idx="1"/>
          </p:nvPr>
        </p:nvSpPr>
        <p:spPr>
          <a:xfrm>
            <a:off x="306388" y="4718050"/>
            <a:ext cx="6040437" cy="4462463"/>
          </a:xfrm>
          <a:noFill/>
          <a:ln/>
        </p:spPr>
        <p:txBody>
          <a:bodyPr/>
          <a:lstStyle/>
          <a:p>
            <a:pPr eaLnBrk="1" hangingPunct="1"/>
            <a:endParaRPr lang="en-US" dirty="0"/>
          </a:p>
        </p:txBody>
      </p:sp>
    </p:spTree>
    <p:extLst>
      <p:ext uri="{BB962C8B-B14F-4D97-AF65-F5344CB8AC3E}">
        <p14:creationId xmlns:p14="http://schemas.microsoft.com/office/powerpoint/2010/main" val="41371217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82416113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a:t>Click to edit Master title style</a:t>
            </a:r>
            <a:endParaRPr lang="en-IE"/>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7EBD5529-8DB2-471E-8DD4-6944BD8CB61E}" type="slidenum">
              <a:rPr lang="en-GB"/>
              <a:pPr>
                <a:defRPr/>
              </a:pPr>
              <a:t>‹#›</a:t>
            </a:fld>
            <a:endParaRPr lang="en-GB" dirty="0"/>
          </a:p>
        </p:txBody>
      </p:sp>
    </p:spTree>
    <p:extLst>
      <p:ext uri="{BB962C8B-B14F-4D97-AF65-F5344CB8AC3E}">
        <p14:creationId xmlns:p14="http://schemas.microsoft.com/office/powerpoint/2010/main" val="42869354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10" Type="http://schemas.openxmlformats.org/officeDocument/2006/relationships/image" Target="../media/image5.jpeg"/><Relationship Id="rId4" Type="http://schemas.openxmlformats.org/officeDocument/2006/relationships/slideLayout" Target="../slideLayouts/slideLayout4.xml"/><Relationship Id="rId9"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075646" y="6376873"/>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075646" y="6514817"/>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a:ea typeface="+mn-ea"/>
                <a:cs typeface="Arial" panose="020B0604020202020204" pitchFamily="34" charset="0"/>
              </a:rPr>
              <a:t>SP-190515, TSG SA#84,</a:t>
            </a:r>
            <a:r>
              <a:rPr lang="en-GB" sz="1100" b="1" spc="300" baseline="0" dirty="0">
                <a:ea typeface="+mn-ea"/>
                <a:cs typeface="Arial" panose="020B0604020202020204" pitchFamily="34" charset="0"/>
              </a:rPr>
              <a:t> Newport Beach, CA, USA 5-7 June 2019</a:t>
            </a:r>
            <a:endParaRPr lang="en-GB" sz="1100" b="1" spc="300" dirty="0">
              <a:ea typeface="+mn-ea"/>
              <a:cs typeface="Arial" panose="020B0604020202020204" pitchFamily="34" charset="0"/>
            </a:endParaRP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2019</a:t>
            </a:r>
          </a:p>
        </p:txBody>
      </p:sp>
      <p:pic>
        <p:nvPicPr>
          <p:cNvPr id="11" name="Picture 13" descr="green2.jpg"/>
          <p:cNvPicPr>
            <a:picLocks noChangeAspect="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1381467" y="6423704"/>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p:cNvSpPr/>
          <p:nvPr userDrawn="1"/>
        </p:nvSpPr>
        <p:spPr bwMode="auto">
          <a:xfrm>
            <a:off x="11157629" y="6330667"/>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dirty="0"/>
          </a:p>
          <a:p>
            <a:pPr>
              <a:defRPr/>
            </a:pPr>
            <a:endParaRPr lang="en-GB" altLang="en-US" sz="1333" dirty="0"/>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 id="2147483940" r:id="rId4"/>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8"/>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9"/>
        </a:buBlip>
        <a:defRPr sz="3200">
          <a:solidFill>
            <a:schemeClr val="tx1"/>
          </a:solidFill>
          <a:latin typeface="+mn-lt"/>
        </a:defRPr>
      </a:lvl2pPr>
      <a:lvl3pPr marL="1522413" indent="-303213" algn="l" rtl="0" eaLnBrk="0" fontAlgn="base" hangingPunct="0">
        <a:spcBef>
          <a:spcPct val="20000"/>
        </a:spcBef>
        <a:spcAft>
          <a:spcPct val="0"/>
        </a:spcAft>
        <a:buBlip>
          <a:blip r:embed="rId10"/>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hyperlink" Target="http://www.3gpp.org/ftp/TSG_SA/WG5_TM/TSGS5_125/Docs/S5-193249.zip" TargetMode="External"/><Relationship Id="rId2" Type="http://schemas.openxmlformats.org/officeDocument/2006/relationships/hyperlink" Target="http://www.3gpp.org/ftp/TSG_SA/WG5_TM/TSGS5_125/Docs/S5-193255.zip" TargetMode="External"/><Relationship Id="rId1" Type="http://schemas.openxmlformats.org/officeDocument/2006/relationships/slideLayout" Target="../slideLayouts/slideLayout3.xml"/><Relationship Id="rId4" Type="http://schemas.openxmlformats.org/officeDocument/2006/relationships/hyperlink" Target="http://www.3gpp.org/ftp/TSG_SA/WG5_TM/TSGS5_125/Docs/S5-193256.zip" TargetMode="Externa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7.emf"/><Relationship Id="rId4" Type="http://schemas.openxmlformats.org/officeDocument/2006/relationships/oleObject" Target="../embeddings/oleObject1.bin"/></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vmlDrawing" Target="../drawings/vmlDrawing2.vml"/><Relationship Id="rId5" Type="http://schemas.openxmlformats.org/officeDocument/2006/relationships/image" Target="../media/image8.emf"/><Relationship Id="rId4" Type="http://schemas.openxmlformats.org/officeDocument/2006/relationships/oleObject" Target="../embeddings/oleObject2.bin"/></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vmlDrawing" Target="../drawings/vmlDrawing3.vml"/><Relationship Id="rId5" Type="http://schemas.openxmlformats.org/officeDocument/2006/relationships/image" Target="../media/image9.emf"/><Relationship Id="rId4" Type="http://schemas.openxmlformats.org/officeDocument/2006/relationships/oleObject" Target="../embeddings/oleObject3.bin"/></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vmlDrawing" Target="../drawings/vmlDrawing4.vml"/><Relationship Id="rId5" Type="http://schemas.openxmlformats.org/officeDocument/2006/relationships/image" Target="../media/image10.emf"/><Relationship Id="rId4" Type="http://schemas.openxmlformats.org/officeDocument/2006/relationships/oleObject" Target="../embeddings/oleObject4.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967678" y="2820444"/>
            <a:ext cx="8621712" cy="1468438"/>
          </a:xfrm>
        </p:spPr>
        <p:txBody>
          <a:bodyPr>
            <a:noAutofit/>
          </a:bodyPr>
          <a:lstStyle/>
          <a:p>
            <a:pPr>
              <a:defRPr/>
            </a:pPr>
            <a:r>
              <a:rPr lang="en-GB" sz="4800" b="1" i="1" dirty="0">
                <a:effectLst>
                  <a:outerShdw blurRad="38100" dist="38100" dir="2700000" algn="tl">
                    <a:srgbClr val="C0C0C0"/>
                  </a:outerShdw>
                </a:effectLst>
              </a:rPr>
              <a:t>  </a:t>
            </a:r>
            <a:br>
              <a:rPr lang="en-GB" sz="4800" dirty="0"/>
            </a:br>
            <a:r>
              <a:rPr lang="en-GB" sz="4800" dirty="0"/>
              <a:t> </a:t>
            </a:r>
            <a:r>
              <a:rPr lang="en-GB" altLang="zh-CN" sz="4800" b="1" dirty="0"/>
              <a:t>SA5 Status Report to SA#84</a:t>
            </a:r>
            <a:br>
              <a:rPr lang="en-GB" sz="4800" b="1" i="1" dirty="0"/>
            </a:br>
            <a:r>
              <a:rPr lang="en-GB" sz="4800" dirty="0">
                <a:latin typeface="Arial" pitchFamily="34" charset="0"/>
              </a:rPr>
              <a:t> </a:t>
            </a:r>
            <a:r>
              <a:rPr lang="en-GB" altLang="zh-CN" sz="3200" b="1" dirty="0"/>
              <a:t>Charging Management (CH)</a:t>
            </a:r>
            <a:br>
              <a:rPr lang="en-GB" altLang="zh-CN" sz="3200" b="1" dirty="0"/>
            </a:br>
            <a:r>
              <a:rPr lang="en-GB" altLang="zh-CN" sz="3200" b="1" dirty="0"/>
              <a:t>Operation, Administration, Maintenance &amp; Provisioning (OAM&amp;P)</a:t>
            </a:r>
            <a:br>
              <a:rPr lang="en-US" sz="4800" dirty="0">
                <a:effectLst>
                  <a:outerShdw blurRad="38100" dist="38100" dir="2700000" algn="tl">
                    <a:srgbClr val="C0C0C0"/>
                  </a:outerShdw>
                </a:effectLst>
                <a:latin typeface="Arial" pitchFamily="34" charset="0"/>
              </a:rPr>
            </a:br>
            <a:br>
              <a:rPr lang="en-US" sz="4800" dirty="0">
                <a:effectLst>
                  <a:outerShdw blurRad="38100" dist="38100" dir="2700000" algn="tl">
                    <a:srgbClr val="C0C0C0"/>
                  </a:outerShdw>
                </a:effectLst>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54990" y="4523069"/>
            <a:ext cx="8534400" cy="1752600"/>
          </a:xfrm>
        </p:spPr>
        <p:txBody>
          <a:bodyPr/>
          <a:lstStyle/>
          <a:p>
            <a:pPr>
              <a:lnSpc>
                <a:spcPct val="80000"/>
              </a:lnSpc>
            </a:pPr>
            <a:br>
              <a:rPr lang="en-US" altLang="en-US" sz="2667" dirty="0"/>
            </a:br>
            <a:r>
              <a:rPr lang="en-GB" sz="2400" dirty="0">
                <a:latin typeface="Arial" charset="0"/>
              </a:rPr>
              <a:t>Thomas TOVINGER, SA5 Chair, Ericsson</a:t>
            </a:r>
          </a:p>
          <a:p>
            <a:pPr>
              <a:lnSpc>
                <a:spcPct val="80000"/>
              </a:lnSpc>
            </a:pPr>
            <a:r>
              <a:rPr lang="en-GB" sz="2400" dirty="0">
                <a:latin typeface="Arial" charset="0"/>
              </a:rPr>
              <a:t>Mirko CANO SOVERI, SA5 Secretary, ETSI MCC</a:t>
            </a:r>
            <a:endParaRPr lang="en-US" altLang="en-US" sz="2400" dirty="0">
              <a:latin typeface="Arial" panose="020B0604020202020204" pitchFamily="34" charset="0"/>
            </a:endParaRPr>
          </a:p>
          <a:p>
            <a:pPr>
              <a:lnSpc>
                <a:spcPct val="80000"/>
              </a:lnSpc>
              <a:defRPr/>
            </a:pPr>
            <a:endParaRPr lang="en-US" altLang="en-US" sz="2667" dirty="0">
              <a:latin typeface="Arial" panose="020B0604020202020204" pitchFamily="34" charset="0"/>
            </a:endParaRPr>
          </a:p>
          <a:p>
            <a:pPr>
              <a:lnSpc>
                <a:spcPct val="80000"/>
              </a:lnSpc>
              <a:defRPr/>
            </a:pPr>
            <a:endParaRPr lang="en-GB" altLang="en-US" sz="2667"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4655" y="413675"/>
            <a:ext cx="9102725" cy="828207"/>
          </a:xfrm>
        </p:spPr>
        <p:txBody>
          <a:bodyPr/>
          <a:lstStyle/>
          <a:p>
            <a:r>
              <a:rPr lang="sv-SE" sz="3200" dirty="0"/>
              <a:t>Summary of ongoing WIs/SIs (1/3)</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092655576"/>
              </p:ext>
            </p:extLst>
          </p:nvPr>
        </p:nvGraphicFramePr>
        <p:xfrm>
          <a:off x="1154242" y="1516853"/>
          <a:ext cx="8613138" cy="4099265"/>
        </p:xfrm>
        <a:graphic>
          <a:graphicData uri="http://schemas.openxmlformats.org/drawingml/2006/table">
            <a:tbl>
              <a:tblPr firstRow="1" bandRow="1">
                <a:tableStyleId>{5C22544A-7EE6-4342-B048-85BDC9FD1C3A}</a:tableStyleId>
              </a:tblPr>
              <a:tblGrid>
                <a:gridCol w="1170055">
                  <a:extLst>
                    <a:ext uri="{9D8B030D-6E8A-4147-A177-3AD203B41FA5}">
                      <a16:colId xmlns:a16="http://schemas.microsoft.com/office/drawing/2014/main" val="23408469"/>
                    </a:ext>
                  </a:extLst>
                </a:gridCol>
                <a:gridCol w="3874524">
                  <a:extLst>
                    <a:ext uri="{9D8B030D-6E8A-4147-A177-3AD203B41FA5}">
                      <a16:colId xmlns:a16="http://schemas.microsoft.com/office/drawing/2014/main" val="1386727148"/>
                    </a:ext>
                  </a:extLst>
                </a:gridCol>
                <a:gridCol w="1612702">
                  <a:extLst>
                    <a:ext uri="{9D8B030D-6E8A-4147-A177-3AD203B41FA5}">
                      <a16:colId xmlns:a16="http://schemas.microsoft.com/office/drawing/2014/main" val="4240727412"/>
                    </a:ext>
                  </a:extLst>
                </a:gridCol>
                <a:gridCol w="1955857">
                  <a:extLst>
                    <a:ext uri="{9D8B030D-6E8A-4147-A177-3AD203B41FA5}">
                      <a16:colId xmlns:a16="http://schemas.microsoft.com/office/drawing/2014/main" val="1675550634"/>
                    </a:ext>
                  </a:extLst>
                </a:gridCol>
              </a:tblGrid>
              <a:tr h="803537">
                <a:tc>
                  <a:txBody>
                    <a:bodyPr/>
                    <a:lstStyle/>
                    <a:p>
                      <a:pPr algn="ctr">
                        <a:spcAft>
                          <a:spcPts val="0"/>
                        </a:spcAft>
                      </a:pPr>
                      <a:r>
                        <a:rPr lang="en-GB" sz="1600" b="1" kern="1200" dirty="0">
                          <a:solidFill>
                            <a:schemeClr val="lt1"/>
                          </a:solidFill>
                          <a:latin typeface="+mn-lt"/>
                          <a:ea typeface="+mn-ea"/>
                          <a:cs typeface="+mn-cs"/>
                        </a:rPr>
                        <a:t>WI code</a:t>
                      </a:r>
                      <a:endParaRPr lang="sv-SE" sz="16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600" b="1" kern="1200" dirty="0">
                          <a:solidFill>
                            <a:schemeClr val="lt1"/>
                          </a:solidFill>
                          <a:latin typeface="+mn-lt"/>
                          <a:ea typeface="+mn-ea"/>
                          <a:cs typeface="+mn-cs"/>
                        </a:rPr>
                        <a:t>WI Title</a:t>
                      </a:r>
                      <a:endParaRPr lang="sv-SE" sz="16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600" dirty="0" err="1"/>
                        <a:t>Completion</a:t>
                      </a:r>
                      <a:r>
                        <a:rPr lang="sv-SE" sz="1600" dirty="0"/>
                        <a:t> rate</a:t>
                      </a:r>
                    </a:p>
                  </a:txBody>
                  <a:tcPr anchor="ctr">
                    <a:solidFill>
                      <a:srgbClr val="C1E442"/>
                    </a:solidFill>
                  </a:tcPr>
                </a:tc>
                <a:tc>
                  <a:txBody>
                    <a:bodyPr/>
                    <a:lstStyle/>
                    <a:p>
                      <a:pPr algn="ctr"/>
                      <a:r>
                        <a:rPr lang="sv-SE" sz="1600" dirty="0"/>
                        <a:t>Target date</a:t>
                      </a:r>
                    </a:p>
                  </a:txBody>
                  <a:tcPr anchor="ctr">
                    <a:solidFill>
                      <a:srgbClr val="C1E442"/>
                    </a:solidFill>
                  </a:tcPr>
                </a:tc>
                <a:extLst>
                  <a:ext uri="{0D108BD9-81ED-4DB2-BD59-A6C34878D82A}">
                    <a16:rowId xmlns:a16="http://schemas.microsoft.com/office/drawing/2014/main" val="2515750895"/>
                  </a:ext>
                </a:extLst>
              </a:tr>
              <a:tr h="549288">
                <a:tc>
                  <a:txBody>
                    <a:bodyPr/>
                    <a:lstStyle/>
                    <a:p>
                      <a:pPr algn="ctr">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VBCLTE</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Aft>
                          <a:spcPts val="900"/>
                        </a:spcAft>
                      </a:pPr>
                      <a:r>
                        <a:rPr lang="en-US" sz="1400" b="0" kern="1200" dirty="0">
                          <a:solidFill>
                            <a:schemeClr val="tx1"/>
                          </a:solidFill>
                          <a:effectLst/>
                          <a:latin typeface="Arial" panose="020B0604020202020204" pitchFamily="34" charset="0"/>
                          <a:ea typeface="+mn-ea"/>
                          <a:cs typeface="Arial" panose="020B0604020202020204" pitchFamily="34" charset="0"/>
                        </a:rPr>
                        <a:t>Volume Based Charging Aspects for </a:t>
                      </a:r>
                      <a:r>
                        <a:rPr lang="en-US" sz="1400" b="0" kern="1200" dirty="0" err="1">
                          <a:solidFill>
                            <a:schemeClr val="tx1"/>
                          </a:solidFill>
                          <a:effectLst/>
                          <a:latin typeface="Arial" panose="020B0604020202020204" pitchFamily="34" charset="0"/>
                          <a:ea typeface="+mn-ea"/>
                          <a:cs typeface="Arial" panose="020B0604020202020204" pitchFamily="34" charset="0"/>
                        </a:rPr>
                        <a:t>VoLTE</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Bef>
                          <a:spcPts val="1200"/>
                        </a:spcBef>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50%-&gt;50%</a:t>
                      </a:r>
                    </a:p>
                  </a:txBody>
                  <a:tcPr marL="68580" marR="68580" marT="0" marB="0" anchor="ctr">
                    <a:solidFill>
                      <a:srgbClr val="FFFFCC"/>
                    </a:solidFill>
                  </a:tcPr>
                </a:tc>
                <a:tc>
                  <a:txBody>
                    <a:bodyPr/>
                    <a:lstStyle/>
                    <a:p>
                      <a:pPr algn="ctr">
                        <a:spcAft>
                          <a:spcPts val="0"/>
                        </a:spcAft>
                      </a:pPr>
                      <a:r>
                        <a:rPr lang="en-GB" altLang="zh-CN" sz="1400" b="0" kern="1200" dirty="0">
                          <a:solidFill>
                            <a:schemeClr val="tx1"/>
                          </a:solidFill>
                          <a:effectLst/>
                          <a:latin typeface="Arial" panose="020B0604020202020204" pitchFamily="34" charset="0"/>
                          <a:ea typeface="+mn-ea"/>
                          <a:cs typeface="Arial" panose="020B0604020202020204" pitchFamily="34" charset="0"/>
                        </a:rPr>
                        <a:t>SA#84 (06/2019) -&gt; SA#85 (09/2019)</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2136051932"/>
                  </a:ext>
                </a:extLst>
              </a:tr>
              <a:tr h="549288">
                <a:tc>
                  <a:txBody>
                    <a:bodyPr/>
                    <a:lstStyle/>
                    <a:p>
                      <a:pPr algn="ctr">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OFSBI_CH</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Aft>
                          <a:spcPts val="900"/>
                        </a:spcAft>
                      </a:pPr>
                      <a:r>
                        <a:rPr lang="en-US" sz="1400" b="0" kern="1200" dirty="0" err="1">
                          <a:solidFill>
                            <a:schemeClr val="tx1"/>
                          </a:solidFill>
                          <a:effectLst/>
                          <a:latin typeface="Arial" panose="020B0604020202020204" pitchFamily="34" charset="0"/>
                          <a:ea typeface="+mn-ea"/>
                          <a:cs typeface="Arial" panose="020B0604020202020204" pitchFamily="34" charset="0"/>
                        </a:rPr>
                        <a:t>Nchf</a:t>
                      </a:r>
                      <a:r>
                        <a:rPr lang="en-US" sz="1400" b="0" kern="1200" dirty="0">
                          <a:solidFill>
                            <a:schemeClr val="tx1"/>
                          </a:solidFill>
                          <a:effectLst/>
                          <a:latin typeface="Arial" panose="020B0604020202020204" pitchFamily="34" charset="0"/>
                          <a:ea typeface="+mn-ea"/>
                          <a:cs typeface="Arial" panose="020B0604020202020204" pitchFamily="34" charset="0"/>
                        </a:rPr>
                        <a:t> Online and Offline Charging Services </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Bef>
                          <a:spcPts val="1200"/>
                        </a:spcBef>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40%-&gt;70%</a:t>
                      </a:r>
                    </a:p>
                  </a:txBody>
                  <a:tcPr marL="68580" marR="68580" marT="0" marB="0" anchor="ctr">
                    <a:solidFill>
                      <a:srgbClr val="FFFFCC"/>
                    </a:solidFill>
                  </a:tcPr>
                </a:tc>
                <a:tc>
                  <a:txBody>
                    <a:bodyPr/>
                    <a:lstStyle/>
                    <a:p>
                      <a:pPr algn="ctr">
                        <a:spcAft>
                          <a:spcPts val="0"/>
                        </a:spcAft>
                      </a:pPr>
                      <a:r>
                        <a:rPr lang="en-GB" altLang="zh-CN" sz="1400" b="0" kern="1200" dirty="0">
                          <a:solidFill>
                            <a:schemeClr val="tx1"/>
                          </a:solidFill>
                          <a:effectLst/>
                          <a:latin typeface="Arial" panose="020B0604020202020204" pitchFamily="34" charset="0"/>
                          <a:ea typeface="+mn-ea"/>
                          <a:cs typeface="Arial" panose="020B0604020202020204" pitchFamily="34" charset="0"/>
                        </a:rPr>
                        <a:t>SA#85 (09/2019)</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3371566357"/>
                  </a:ext>
                </a:extLst>
              </a:tr>
              <a:tr h="549288">
                <a:tc>
                  <a:txBody>
                    <a:bodyPr/>
                    <a:lstStyle/>
                    <a:p>
                      <a:pPr algn="ctr">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5GIEPC_CH</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Aft>
                          <a:spcPts val="900"/>
                        </a:spcAft>
                      </a:pPr>
                      <a:r>
                        <a:rPr lang="en-US" sz="1400" b="0" kern="1200" dirty="0">
                          <a:solidFill>
                            <a:schemeClr val="tx1"/>
                          </a:solidFill>
                          <a:effectLst/>
                          <a:latin typeface="Arial" panose="020B0604020202020204" pitchFamily="34" charset="0"/>
                          <a:ea typeface="+mn-ea"/>
                          <a:cs typeface="Arial" panose="020B0604020202020204" pitchFamily="34" charset="0"/>
                        </a:rPr>
                        <a:t>Charging Enhancement of 5GC interworking with EPC</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Bef>
                          <a:spcPts val="1200"/>
                        </a:spcBef>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30%-&gt;60%</a:t>
                      </a:r>
                    </a:p>
                  </a:txBody>
                  <a:tcPr marL="68580" marR="68580" marT="0" marB="0" anchor="ctr">
                    <a:solidFill>
                      <a:srgbClr val="FFFFCC"/>
                    </a:solidFill>
                  </a:tcPr>
                </a:tc>
                <a:tc>
                  <a:txBody>
                    <a:bodyPr/>
                    <a:lstStyle/>
                    <a:p>
                      <a:pPr algn="ctr">
                        <a:spcAft>
                          <a:spcPts val="0"/>
                        </a:spcAft>
                      </a:pPr>
                      <a:r>
                        <a:rPr lang="en-GB" altLang="zh-CN" sz="1400" b="0" kern="1200" dirty="0">
                          <a:solidFill>
                            <a:schemeClr val="tx1"/>
                          </a:solidFill>
                          <a:effectLst/>
                          <a:latin typeface="Arial" panose="020B0604020202020204" pitchFamily="34" charset="0"/>
                          <a:ea typeface="+mn-ea"/>
                          <a:cs typeface="Arial" panose="020B0604020202020204" pitchFamily="34" charset="0"/>
                        </a:rPr>
                        <a:t>SA#85 (09/2019)</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3154208384"/>
                  </a:ext>
                </a:extLst>
              </a:tr>
              <a:tr h="549288">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400" b="0" kern="1200" dirty="0">
                          <a:solidFill>
                            <a:schemeClr val="tx1"/>
                          </a:solidFill>
                          <a:effectLst/>
                          <a:latin typeface="Arial" panose="020B0604020202020204" pitchFamily="34" charset="0"/>
                          <a:ea typeface="+mn-ea"/>
                          <a:cs typeface="Arial" panose="020B0604020202020204" pitchFamily="34" charset="0"/>
                        </a:rPr>
                        <a:t>5GS_Ph1_NEFCH</a:t>
                      </a:r>
                    </a:p>
                  </a:txBody>
                  <a:tcPr marL="68580" marR="68580" marT="0" marB="0" anchor="ctr">
                    <a:solidFill>
                      <a:srgbClr val="FFFFCC"/>
                    </a:solidFill>
                  </a:tcPr>
                </a:tc>
                <a:tc>
                  <a:txBody>
                    <a:bodyPr/>
                    <a:lstStyle/>
                    <a:p>
                      <a:pPr algn="ctr">
                        <a:spcBef>
                          <a:spcPts val="1200"/>
                        </a:spcBef>
                        <a:spcAft>
                          <a:spcPts val="900"/>
                        </a:spcAft>
                      </a:pPr>
                      <a:r>
                        <a:rPr lang="en-US" sz="1400" b="0" kern="1200" dirty="0">
                          <a:solidFill>
                            <a:schemeClr val="tx1"/>
                          </a:solidFill>
                          <a:effectLst/>
                          <a:latin typeface="Arial" panose="020B0604020202020204" pitchFamily="34" charset="0"/>
                          <a:ea typeface="+mn-ea"/>
                          <a:cs typeface="Arial" panose="020B0604020202020204" pitchFamily="34" charset="0"/>
                        </a:rPr>
                        <a:t>Network Exposure Charging in 5G System Architecture </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Bef>
                          <a:spcPts val="1200"/>
                        </a:spcBef>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20%-&gt;50%</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400" b="0" kern="1200" dirty="0">
                          <a:solidFill>
                            <a:schemeClr val="tx1"/>
                          </a:solidFill>
                          <a:effectLst/>
                          <a:latin typeface="Arial" panose="020B0604020202020204" pitchFamily="34" charset="0"/>
                          <a:ea typeface="+mn-ea"/>
                          <a:cs typeface="Arial" panose="020B0604020202020204" pitchFamily="34" charset="0"/>
                        </a:rPr>
                        <a:t>SA#86 (12/2019)</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1885737022"/>
                  </a:ext>
                </a:extLst>
              </a:tr>
              <a:tr h="549288">
                <a:tc>
                  <a:txBody>
                    <a:bodyPr/>
                    <a:lstStyle/>
                    <a:p>
                      <a:pPr algn="ctr">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5GS_Ph1_AMFCH</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Aft>
                          <a:spcPts val="900"/>
                        </a:spcAft>
                      </a:pPr>
                      <a:r>
                        <a:rPr lang="en-US" sz="1400" b="0" kern="1200" dirty="0">
                          <a:solidFill>
                            <a:schemeClr val="tx1"/>
                          </a:solidFill>
                          <a:effectLst/>
                          <a:latin typeface="Arial" panose="020B0604020202020204" pitchFamily="34" charset="0"/>
                          <a:ea typeface="+mn-ea"/>
                          <a:cs typeface="Arial" panose="020B0604020202020204" pitchFamily="34" charset="0"/>
                        </a:rPr>
                        <a:t>Charging AMF in 5G System Architecture Phase 1</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Bef>
                          <a:spcPts val="1200"/>
                        </a:spcBef>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20%-&gt;50%</a:t>
                      </a:r>
                    </a:p>
                  </a:txBody>
                  <a:tcPr marL="68580" marR="68580" marT="0" marB="0" anchor="ctr">
                    <a:solidFill>
                      <a:srgbClr val="FFFFCC"/>
                    </a:solidFill>
                  </a:tcPr>
                </a:tc>
                <a:tc>
                  <a:txBody>
                    <a:bodyPr/>
                    <a:lstStyle/>
                    <a:p>
                      <a:pPr algn="ctr">
                        <a:spcAft>
                          <a:spcPts val="0"/>
                        </a:spcAft>
                      </a:pPr>
                      <a:r>
                        <a:rPr lang="en-GB" altLang="zh-CN" sz="1400" b="0" kern="1200" dirty="0">
                          <a:solidFill>
                            <a:schemeClr val="tx1"/>
                          </a:solidFill>
                          <a:effectLst/>
                          <a:latin typeface="Arial" panose="020B0604020202020204" pitchFamily="34" charset="0"/>
                          <a:ea typeface="+mn-ea"/>
                          <a:cs typeface="Arial" panose="020B0604020202020204" pitchFamily="34" charset="0"/>
                        </a:rPr>
                        <a:t>SA#85 (09/2019)</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3714903681"/>
                  </a:ext>
                </a:extLst>
              </a:tr>
              <a:tr h="549288">
                <a:tc>
                  <a:txBody>
                    <a:bodyPr/>
                    <a:lstStyle/>
                    <a:p>
                      <a:pPr algn="ctr">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FS_NETSLICE_CH</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Aft>
                          <a:spcPts val="900"/>
                        </a:spcAft>
                      </a:pPr>
                      <a:r>
                        <a:rPr lang="en-US" sz="1400" b="0" kern="1200" dirty="0">
                          <a:solidFill>
                            <a:schemeClr val="tx1"/>
                          </a:solidFill>
                          <a:effectLst/>
                          <a:latin typeface="Arial" panose="020B0604020202020204" pitchFamily="34" charset="0"/>
                          <a:ea typeface="+mn-ea"/>
                          <a:cs typeface="Arial" panose="020B0604020202020204" pitchFamily="34" charset="0"/>
                        </a:rPr>
                        <a:t>Study on Charging Aspects of Network Slicing</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Bef>
                          <a:spcPts val="1200"/>
                        </a:spcBef>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30%-&gt;45%</a:t>
                      </a:r>
                    </a:p>
                  </a:txBody>
                  <a:tcPr marL="68580" marR="68580" marT="0" marB="0" anchor="ctr">
                    <a:solidFill>
                      <a:srgbClr val="FFFFCC"/>
                    </a:solidFill>
                  </a:tcPr>
                </a:tc>
                <a:tc>
                  <a:txBody>
                    <a:bodyPr/>
                    <a:lstStyle/>
                    <a:p>
                      <a:pPr algn="ctr">
                        <a:spcAft>
                          <a:spcPts val="0"/>
                        </a:spcAft>
                      </a:pPr>
                      <a:r>
                        <a:rPr lang="en-GB" altLang="zh-CN" sz="1400" b="0" kern="1200" dirty="0">
                          <a:solidFill>
                            <a:schemeClr val="tx1"/>
                          </a:solidFill>
                          <a:effectLst/>
                          <a:latin typeface="Arial" panose="020B0604020202020204" pitchFamily="34" charset="0"/>
                          <a:ea typeface="+mn-ea"/>
                          <a:cs typeface="Arial" panose="020B0604020202020204" pitchFamily="34" charset="0"/>
                        </a:rPr>
                        <a:t>SA#85 (09/2019)</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1278229340"/>
                  </a:ext>
                </a:extLst>
              </a:tr>
            </a:tbl>
          </a:graphicData>
        </a:graphic>
      </p:graphicFrame>
    </p:spTree>
    <p:extLst>
      <p:ext uri="{BB962C8B-B14F-4D97-AF65-F5344CB8AC3E}">
        <p14:creationId xmlns:p14="http://schemas.microsoft.com/office/powerpoint/2010/main" val="428086271"/>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18617" y="194870"/>
            <a:ext cx="9102725" cy="828207"/>
          </a:xfrm>
        </p:spPr>
        <p:txBody>
          <a:bodyPr/>
          <a:lstStyle/>
          <a:p>
            <a:r>
              <a:rPr lang="sv-SE" sz="3200" dirty="0"/>
              <a:t>Summary of ongoing WIs/SIs (2/3)</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171729626"/>
              </p:ext>
            </p:extLst>
          </p:nvPr>
        </p:nvGraphicFramePr>
        <p:xfrm>
          <a:off x="853250" y="1308827"/>
          <a:ext cx="9919143" cy="4731981"/>
        </p:xfrm>
        <a:graphic>
          <a:graphicData uri="http://schemas.openxmlformats.org/drawingml/2006/table">
            <a:tbl>
              <a:tblPr firstRow="1" bandRow="1">
                <a:tableStyleId>{5C22544A-7EE6-4342-B048-85BDC9FD1C3A}</a:tableStyleId>
              </a:tblPr>
              <a:tblGrid>
                <a:gridCol w="1347469">
                  <a:extLst>
                    <a:ext uri="{9D8B030D-6E8A-4147-A177-3AD203B41FA5}">
                      <a16:colId xmlns:a16="http://schemas.microsoft.com/office/drawing/2014/main" val="23408469"/>
                    </a:ext>
                  </a:extLst>
                </a:gridCol>
                <a:gridCol w="4462016">
                  <a:extLst>
                    <a:ext uri="{9D8B030D-6E8A-4147-A177-3AD203B41FA5}">
                      <a16:colId xmlns:a16="http://schemas.microsoft.com/office/drawing/2014/main" val="1386727148"/>
                    </a:ext>
                  </a:extLst>
                </a:gridCol>
                <a:gridCol w="1857235">
                  <a:extLst>
                    <a:ext uri="{9D8B030D-6E8A-4147-A177-3AD203B41FA5}">
                      <a16:colId xmlns:a16="http://schemas.microsoft.com/office/drawing/2014/main" val="4240727412"/>
                    </a:ext>
                  </a:extLst>
                </a:gridCol>
                <a:gridCol w="2252423">
                  <a:extLst>
                    <a:ext uri="{9D8B030D-6E8A-4147-A177-3AD203B41FA5}">
                      <a16:colId xmlns:a16="http://schemas.microsoft.com/office/drawing/2014/main" val="1675550634"/>
                    </a:ext>
                  </a:extLst>
                </a:gridCol>
              </a:tblGrid>
              <a:tr h="717239">
                <a:tc>
                  <a:txBody>
                    <a:bodyPr/>
                    <a:lstStyle/>
                    <a:p>
                      <a:pPr algn="ctr">
                        <a:spcAft>
                          <a:spcPts val="0"/>
                        </a:spcAft>
                      </a:pPr>
                      <a:r>
                        <a:rPr lang="en-GB" sz="1600" b="1" kern="1200" dirty="0">
                          <a:solidFill>
                            <a:schemeClr val="lt1"/>
                          </a:solidFill>
                          <a:latin typeface="+mn-lt"/>
                          <a:ea typeface="+mn-ea"/>
                          <a:cs typeface="+mn-cs"/>
                        </a:rPr>
                        <a:t>WI code</a:t>
                      </a:r>
                      <a:endParaRPr lang="sv-SE" sz="16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600" b="1" kern="1200" dirty="0">
                          <a:solidFill>
                            <a:schemeClr val="lt1"/>
                          </a:solidFill>
                          <a:latin typeface="+mn-lt"/>
                          <a:ea typeface="+mn-ea"/>
                          <a:cs typeface="+mn-cs"/>
                        </a:rPr>
                        <a:t>WI Title</a:t>
                      </a:r>
                      <a:endParaRPr lang="sv-SE" sz="16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600" dirty="0" err="1"/>
                        <a:t>Completion</a:t>
                      </a:r>
                      <a:r>
                        <a:rPr lang="sv-SE" sz="1600" dirty="0"/>
                        <a:t> rate</a:t>
                      </a:r>
                    </a:p>
                  </a:txBody>
                  <a:tcPr anchor="ctr">
                    <a:solidFill>
                      <a:srgbClr val="C1E442"/>
                    </a:solidFill>
                  </a:tcPr>
                </a:tc>
                <a:tc>
                  <a:txBody>
                    <a:bodyPr/>
                    <a:lstStyle/>
                    <a:p>
                      <a:pPr algn="ctr"/>
                      <a:r>
                        <a:rPr lang="sv-SE" sz="1600" dirty="0"/>
                        <a:t>Target date</a:t>
                      </a:r>
                    </a:p>
                  </a:txBody>
                  <a:tcPr anchor="ctr">
                    <a:solidFill>
                      <a:srgbClr val="C1E442"/>
                    </a:solidFill>
                  </a:tcPr>
                </a:tc>
                <a:extLst>
                  <a:ext uri="{0D108BD9-81ED-4DB2-BD59-A6C34878D82A}">
                    <a16:rowId xmlns:a16="http://schemas.microsoft.com/office/drawing/2014/main" val="2515750895"/>
                  </a:ext>
                </a:extLst>
              </a:tr>
              <a:tr h="490294">
                <a:tc>
                  <a:txBody>
                    <a:bodyPr/>
                    <a:lstStyle/>
                    <a:p>
                      <a:pPr algn="ctr">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QOED</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Aft>
                          <a:spcPts val="900"/>
                        </a:spcAft>
                      </a:pPr>
                      <a:r>
                        <a:rPr lang="en-US" sz="1400" b="0" kern="1200" dirty="0">
                          <a:solidFill>
                            <a:schemeClr val="tx1"/>
                          </a:solidFill>
                          <a:effectLst/>
                          <a:latin typeface="Arial" panose="020B0604020202020204" pitchFamily="34" charset="0"/>
                          <a:ea typeface="+mn-ea"/>
                          <a:cs typeface="Arial" panose="020B0604020202020204" pitchFamily="34" charset="0"/>
                        </a:rPr>
                        <a:t>Management of QoE measurement collection </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Bef>
                          <a:spcPts val="1200"/>
                        </a:spcBef>
                        <a:spcAft>
                          <a:spcPts val="0"/>
                        </a:spcAft>
                      </a:pPr>
                      <a:r>
                        <a:rPr lang="en-US" sz="1400" b="0" kern="1200" dirty="0">
                          <a:solidFill>
                            <a:schemeClr val="tx1"/>
                          </a:solidFill>
                          <a:effectLst/>
                          <a:latin typeface="Arial" panose="020B0604020202020204" pitchFamily="34" charset="0"/>
                          <a:ea typeface="+mn-ea"/>
                          <a:cs typeface="Arial" panose="020B0604020202020204" pitchFamily="34" charset="0"/>
                        </a:rPr>
                        <a:t>55%-&gt;60%</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SA#85 (09/2019)</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3371566357"/>
                  </a:ext>
                </a:extLst>
              </a:tr>
              <a:tr h="490294">
                <a:tc>
                  <a:txBody>
                    <a:bodyPr/>
                    <a:lstStyle/>
                    <a:p>
                      <a:pPr algn="ctr">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EE_5G</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Aft>
                          <a:spcPts val="900"/>
                        </a:spcAft>
                      </a:pPr>
                      <a:r>
                        <a:rPr lang="en-US" sz="1400" b="0" kern="1200" dirty="0">
                          <a:solidFill>
                            <a:schemeClr val="tx1"/>
                          </a:solidFill>
                          <a:effectLst/>
                          <a:latin typeface="Arial" panose="020B0604020202020204" pitchFamily="34" charset="0"/>
                          <a:ea typeface="+mn-ea"/>
                          <a:cs typeface="Arial" panose="020B0604020202020204" pitchFamily="34" charset="0"/>
                        </a:rPr>
                        <a:t>Energy efficiency of 5G</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Bef>
                          <a:spcPts val="1200"/>
                        </a:spcBef>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40%-&gt;45%</a:t>
                      </a:r>
                    </a:p>
                  </a:txBody>
                  <a:tcPr marL="68580" marR="68580" marT="0" marB="0" anchor="ctr">
                    <a:solidFill>
                      <a:srgbClr val="FFFFCC"/>
                    </a:solidFill>
                  </a:tcPr>
                </a:tc>
                <a:tc>
                  <a:txBody>
                    <a:bodyPr/>
                    <a:lstStyle/>
                    <a:p>
                      <a:pPr algn="ctr">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SA#86 (12/2019)</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3154208384"/>
                  </a:ext>
                </a:extLst>
              </a:tr>
              <a:tr h="490294">
                <a:tc>
                  <a:txBody>
                    <a:bodyPr/>
                    <a:lstStyle/>
                    <a:p>
                      <a:pPr algn="ctr">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NETPOL</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Aft>
                          <a:spcPts val="900"/>
                        </a:spcAft>
                      </a:pPr>
                      <a:r>
                        <a:rPr lang="en-US" sz="1400" b="0" kern="1200" dirty="0">
                          <a:solidFill>
                            <a:schemeClr val="tx1"/>
                          </a:solidFill>
                          <a:effectLst/>
                          <a:latin typeface="Arial" panose="020B0604020202020204" pitchFamily="34" charset="0"/>
                          <a:ea typeface="+mn-ea"/>
                          <a:cs typeface="Arial" panose="020B0604020202020204" pitchFamily="34" charset="0"/>
                        </a:rPr>
                        <a:t>Network policy management for mobile networks based on NFV scenarios</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Bef>
                          <a:spcPts val="1200"/>
                        </a:spcBef>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10%-&gt;10%</a:t>
                      </a:r>
                    </a:p>
                  </a:txBody>
                  <a:tcPr marL="68580" marR="68580" marT="0" marB="0" anchor="ctr">
                    <a:solidFill>
                      <a:srgbClr val="FFFFCC"/>
                    </a:solidFill>
                  </a:tcPr>
                </a:tc>
                <a:tc>
                  <a:txBody>
                    <a:bodyPr/>
                    <a:lstStyle/>
                    <a:p>
                      <a:pPr algn="ctr">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SA#85 (09/2019)</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3714903681"/>
                  </a:ext>
                </a:extLst>
              </a:tr>
              <a:tr h="536489">
                <a:tc>
                  <a:txBody>
                    <a:bodyPr/>
                    <a:lstStyle/>
                    <a:p>
                      <a:pPr algn="ctr">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METHOGY</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Aft>
                          <a:spcPts val="900"/>
                        </a:spcAft>
                      </a:pPr>
                      <a:r>
                        <a:rPr lang="en-US" sz="1400" b="0" kern="1200" dirty="0">
                          <a:solidFill>
                            <a:schemeClr val="tx1"/>
                          </a:solidFill>
                          <a:effectLst/>
                          <a:latin typeface="Arial" panose="020B0604020202020204" pitchFamily="34" charset="0"/>
                          <a:ea typeface="+mn-ea"/>
                          <a:cs typeface="Arial" panose="020B0604020202020204" pitchFamily="34" charset="0"/>
                        </a:rPr>
                        <a:t>Methodology for 5G management specifications</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Bef>
                          <a:spcPts val="1200"/>
                        </a:spcBef>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85%-&gt;85%</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400" b="0" kern="1200" dirty="0">
                          <a:solidFill>
                            <a:schemeClr val="tx1"/>
                          </a:solidFill>
                          <a:effectLst/>
                          <a:latin typeface="Arial" panose="020B0604020202020204" pitchFamily="34" charset="0"/>
                          <a:ea typeface="+mn-ea"/>
                          <a:cs typeface="Arial" panose="020B0604020202020204" pitchFamily="34" charset="0"/>
                        </a:rPr>
                        <a:t>SA#84 (06/2019) -&gt; </a:t>
                      </a:r>
                      <a:r>
                        <a:rPr lang="en-GB" sz="1400" b="0" kern="1200" dirty="0">
                          <a:solidFill>
                            <a:schemeClr val="tx1"/>
                          </a:solidFill>
                          <a:effectLst/>
                          <a:latin typeface="Arial" panose="020B0604020202020204" pitchFamily="34" charset="0"/>
                          <a:ea typeface="+mn-ea"/>
                          <a:cs typeface="Arial" panose="020B0604020202020204" pitchFamily="34" charset="0"/>
                        </a:rPr>
                        <a:t>SA#85 (09/2019)</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1278229340"/>
                  </a:ext>
                </a:extLst>
              </a:tr>
              <a:tr h="536489">
                <a:tc>
                  <a:txBody>
                    <a:bodyPr/>
                    <a:lstStyle/>
                    <a:p>
                      <a:pPr algn="ctr">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IDMS_MN</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Aft>
                          <a:spcPts val="900"/>
                        </a:spcAft>
                      </a:pPr>
                      <a:r>
                        <a:rPr lang="en-US" sz="1400" b="0" kern="1200" dirty="0">
                          <a:solidFill>
                            <a:schemeClr val="tx1"/>
                          </a:solidFill>
                          <a:effectLst/>
                          <a:latin typeface="Arial" panose="020B0604020202020204" pitchFamily="34" charset="0"/>
                          <a:ea typeface="+mn-ea"/>
                          <a:cs typeface="Arial" panose="020B0604020202020204" pitchFamily="34" charset="0"/>
                        </a:rPr>
                        <a:t>Intent driven management services for mobile network</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Bef>
                          <a:spcPts val="1200"/>
                        </a:spcBef>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30%-&gt;35%</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400" b="0" kern="1200" dirty="0">
                          <a:solidFill>
                            <a:schemeClr val="tx1"/>
                          </a:solidFill>
                          <a:effectLst/>
                          <a:latin typeface="Arial" panose="020B0604020202020204" pitchFamily="34" charset="0"/>
                          <a:ea typeface="+mn-ea"/>
                          <a:cs typeface="Arial" panose="020B0604020202020204" pitchFamily="34" charset="0"/>
                        </a:rPr>
                        <a:t>SA#86 (12/2019)</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2815081495"/>
                  </a:ext>
                </a:extLst>
              </a:tr>
              <a:tr h="490294">
                <a:tc>
                  <a:txBody>
                    <a:bodyPr/>
                    <a:lstStyle/>
                    <a:p>
                      <a:pPr algn="ctr">
                        <a:spcAft>
                          <a:spcPts val="0"/>
                        </a:spcAft>
                      </a:pPr>
                      <a:r>
                        <a:rPr lang="en-GB" sz="1400" kern="1200" dirty="0">
                          <a:solidFill>
                            <a:schemeClr val="dk1"/>
                          </a:solidFill>
                          <a:effectLst/>
                          <a:latin typeface="Arial" panose="020B0604020202020204" pitchFamily="34" charset="0"/>
                          <a:ea typeface="SimSun" panose="02010600030101010101" pitchFamily="2" charset="-122"/>
                          <a:cs typeface="+mn-cs"/>
                        </a:rPr>
                        <a:t>5G_SLICE_ePA</a:t>
                      </a:r>
                      <a:endParaRPr lang="sv-SE" sz="14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900"/>
                        </a:spcAft>
                        <a:buClrTx/>
                        <a:buSzTx/>
                        <a:buFontTx/>
                        <a:buNone/>
                        <a:tabLst/>
                        <a:defRPr/>
                      </a:pPr>
                      <a:r>
                        <a:rPr lang="en-US" sz="1400" kern="1200" dirty="0">
                          <a:solidFill>
                            <a:schemeClr val="dk1"/>
                          </a:solidFill>
                          <a:effectLst/>
                          <a:latin typeface="Arial" panose="020B0604020202020204" pitchFamily="34" charset="0"/>
                          <a:ea typeface="SimSun" panose="02010600030101010101" pitchFamily="2" charset="-122"/>
                          <a:cs typeface="+mn-cs"/>
                        </a:rPr>
                        <a:t>Enhancement of performance assurance for 5G networks including network slicing</a:t>
                      </a:r>
                      <a:endParaRPr lang="en-GB" altLang="zh-CN" sz="14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Bef>
                          <a:spcPts val="1200"/>
                        </a:spcBef>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60%-&gt;</a:t>
                      </a:r>
                      <a:r>
                        <a:rPr lang="sv-SE" sz="1400" b="0" kern="1200" dirty="0">
                          <a:solidFill>
                            <a:schemeClr val="dk1"/>
                          </a:solidFill>
                          <a:effectLst/>
                          <a:latin typeface="Arial" panose="020B0604020202020204" pitchFamily="34" charset="0"/>
                          <a:ea typeface="SimSun" panose="02010600030101010101" pitchFamily="2" charset="-122"/>
                          <a:cs typeface="+mn-cs"/>
                        </a:rPr>
                        <a:t>70</a:t>
                      </a:r>
                      <a:r>
                        <a:rPr lang="sv-SE" sz="1400" kern="1200" dirty="0">
                          <a:solidFill>
                            <a:schemeClr val="dk1"/>
                          </a:solidFill>
                          <a:effectLst/>
                          <a:latin typeface="Arial" panose="020B0604020202020204" pitchFamily="34" charset="0"/>
                          <a:ea typeface="SimSun" panose="02010600030101010101" pitchFamily="2" charset="-122"/>
                          <a:cs typeface="+mn-cs"/>
                        </a:rPr>
                        <a:t>%</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400" b="0" kern="1200" dirty="0">
                          <a:solidFill>
                            <a:schemeClr val="tx1"/>
                          </a:solidFill>
                          <a:effectLst/>
                          <a:latin typeface="Arial" panose="020B0604020202020204" pitchFamily="34" charset="0"/>
                          <a:ea typeface="+mn-ea"/>
                          <a:cs typeface="Arial" panose="020B0604020202020204" pitchFamily="34" charset="0"/>
                        </a:rPr>
                        <a:t>SA#86 (12/2019)</a:t>
                      </a:r>
                      <a:endParaRPr lang="sv-SE" sz="14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extLst>
                  <a:ext uri="{0D108BD9-81ED-4DB2-BD59-A6C34878D82A}">
                    <a16:rowId xmlns:a16="http://schemas.microsoft.com/office/drawing/2014/main" val="3650313514"/>
                  </a:ext>
                </a:extLst>
              </a:tr>
              <a:tr h="490294">
                <a:tc>
                  <a:txBody>
                    <a:bodyPr/>
                    <a:lstStyle/>
                    <a:p>
                      <a:pPr algn="ctr">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5GDMS</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900"/>
                        </a:spcAft>
                        <a:buClrTx/>
                        <a:buSzTx/>
                        <a:buFontTx/>
                        <a:buNone/>
                        <a:tabLst/>
                        <a:defRPr/>
                      </a:pPr>
                      <a:r>
                        <a:rPr lang="en-US" sz="1400" kern="1200" dirty="0">
                          <a:solidFill>
                            <a:schemeClr val="dk1"/>
                          </a:solidFill>
                          <a:effectLst/>
                          <a:latin typeface="Arial" panose="020B0604020202020204" pitchFamily="34" charset="0"/>
                          <a:ea typeface="SimSun" panose="02010600030101010101" pitchFamily="2" charset="-122"/>
                          <a:cs typeface="+mn-cs"/>
                        </a:rPr>
                        <a:t>Discovery of management services in 5G</a:t>
                      </a:r>
                      <a:endParaRPr lang="en-GB" altLang="zh-CN" sz="14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Bef>
                          <a:spcPts val="1200"/>
                        </a:spcBef>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25%-&gt;35%</a:t>
                      </a:r>
                      <a:endParaRPr lang="sv-SE" sz="14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400" b="0" kern="1200" dirty="0">
                          <a:solidFill>
                            <a:schemeClr val="tx1"/>
                          </a:solidFill>
                          <a:effectLst/>
                          <a:latin typeface="Arial" panose="020B0604020202020204" pitchFamily="34" charset="0"/>
                          <a:ea typeface="+mn-ea"/>
                          <a:cs typeface="Arial" panose="020B0604020202020204" pitchFamily="34" charset="0"/>
                        </a:rPr>
                        <a:t>SA#85 (09/2019)</a:t>
                      </a:r>
                      <a:endParaRPr lang="sv-SE" sz="14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extLst>
                  <a:ext uri="{0D108BD9-81ED-4DB2-BD59-A6C34878D82A}">
                    <a16:rowId xmlns:a16="http://schemas.microsoft.com/office/drawing/2014/main" val="3923752793"/>
                  </a:ext>
                </a:extLst>
              </a:tr>
              <a:tr h="490294">
                <a:tc>
                  <a:txBody>
                    <a:bodyPr/>
                    <a:lstStyle/>
                    <a:p>
                      <a:pPr algn="ctr">
                        <a:spcAft>
                          <a:spcPts val="0"/>
                        </a:spcAft>
                      </a:pPr>
                      <a:r>
                        <a:rPr lang="en-GB" sz="1400" b="0" kern="1200" dirty="0" err="1">
                          <a:solidFill>
                            <a:schemeClr val="tx1"/>
                          </a:solidFill>
                          <a:effectLst/>
                          <a:latin typeface="Arial" panose="020B0604020202020204" pitchFamily="34" charset="0"/>
                          <a:ea typeface="+mn-ea"/>
                          <a:cs typeface="Arial" panose="020B0604020202020204" pitchFamily="34" charset="0"/>
                        </a:rPr>
                        <a:t>eNRM</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900"/>
                        </a:spcAft>
                        <a:buClrTx/>
                        <a:buSzTx/>
                        <a:buFontTx/>
                        <a:buNone/>
                        <a:tabLst/>
                        <a:defRPr/>
                      </a:pPr>
                      <a:r>
                        <a:rPr lang="en-US" sz="1400" kern="1200" dirty="0">
                          <a:solidFill>
                            <a:schemeClr val="dk1"/>
                          </a:solidFill>
                          <a:effectLst/>
                          <a:latin typeface="Arial" panose="020B0604020202020204" pitchFamily="34" charset="0"/>
                          <a:ea typeface="SimSun" panose="02010600030101010101" pitchFamily="2" charset="-122"/>
                          <a:cs typeface="+mn-cs"/>
                        </a:rPr>
                        <a:t>NRM enhancements</a:t>
                      </a:r>
                      <a:endParaRPr lang="en-GB" altLang="zh-CN" sz="14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Bef>
                          <a:spcPts val="1200"/>
                        </a:spcBef>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10%-&gt;20%</a:t>
                      </a:r>
                      <a:endParaRPr lang="sv-SE" sz="14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400" b="0" kern="1200" dirty="0">
                          <a:solidFill>
                            <a:schemeClr val="tx1"/>
                          </a:solidFill>
                          <a:effectLst/>
                          <a:latin typeface="Arial" panose="020B0604020202020204" pitchFamily="34" charset="0"/>
                          <a:ea typeface="+mn-ea"/>
                          <a:cs typeface="Arial" panose="020B0604020202020204" pitchFamily="34" charset="0"/>
                        </a:rPr>
                        <a:t>SA#85 (09/2019)</a:t>
                      </a:r>
                      <a:endParaRPr lang="sv-SE" sz="14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extLst>
                  <a:ext uri="{0D108BD9-81ED-4DB2-BD59-A6C34878D82A}">
                    <a16:rowId xmlns:a16="http://schemas.microsoft.com/office/drawing/2014/main" val="474324465"/>
                  </a:ext>
                </a:extLst>
              </a:tr>
            </a:tbl>
          </a:graphicData>
        </a:graphic>
      </p:graphicFrame>
    </p:spTree>
    <p:extLst>
      <p:ext uri="{BB962C8B-B14F-4D97-AF65-F5344CB8AC3E}">
        <p14:creationId xmlns:p14="http://schemas.microsoft.com/office/powerpoint/2010/main" val="1911577903"/>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9039" y="106865"/>
            <a:ext cx="9102725" cy="920688"/>
          </a:xfrm>
        </p:spPr>
        <p:txBody>
          <a:bodyPr/>
          <a:lstStyle/>
          <a:p>
            <a:r>
              <a:rPr lang="sv-SE" sz="3200" dirty="0"/>
              <a:t>Summary of ongoing WIs/SIs (3/3)</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707091438"/>
              </p:ext>
            </p:extLst>
          </p:nvPr>
        </p:nvGraphicFramePr>
        <p:xfrm>
          <a:off x="1005841" y="1027553"/>
          <a:ext cx="8877364" cy="5235216"/>
        </p:xfrm>
        <a:graphic>
          <a:graphicData uri="http://schemas.openxmlformats.org/drawingml/2006/table">
            <a:tbl>
              <a:tblPr firstRow="1" bandRow="1">
                <a:tableStyleId>{5C22544A-7EE6-4342-B048-85BDC9FD1C3A}</a:tableStyleId>
              </a:tblPr>
              <a:tblGrid>
                <a:gridCol w="1321723">
                  <a:extLst>
                    <a:ext uri="{9D8B030D-6E8A-4147-A177-3AD203B41FA5}">
                      <a16:colId xmlns:a16="http://schemas.microsoft.com/office/drawing/2014/main" val="23408469"/>
                    </a:ext>
                  </a:extLst>
                </a:gridCol>
                <a:gridCol w="4399000">
                  <a:extLst>
                    <a:ext uri="{9D8B030D-6E8A-4147-A177-3AD203B41FA5}">
                      <a16:colId xmlns:a16="http://schemas.microsoft.com/office/drawing/2014/main" val="1386727148"/>
                    </a:ext>
                  </a:extLst>
                </a:gridCol>
                <a:gridCol w="1395044">
                  <a:extLst>
                    <a:ext uri="{9D8B030D-6E8A-4147-A177-3AD203B41FA5}">
                      <a16:colId xmlns:a16="http://schemas.microsoft.com/office/drawing/2014/main" val="4240727412"/>
                    </a:ext>
                  </a:extLst>
                </a:gridCol>
                <a:gridCol w="1761597">
                  <a:extLst>
                    <a:ext uri="{9D8B030D-6E8A-4147-A177-3AD203B41FA5}">
                      <a16:colId xmlns:a16="http://schemas.microsoft.com/office/drawing/2014/main" val="1675550634"/>
                    </a:ext>
                  </a:extLst>
                </a:gridCol>
              </a:tblGrid>
              <a:tr h="515171">
                <a:tc>
                  <a:txBody>
                    <a:bodyPr/>
                    <a:lstStyle/>
                    <a:p>
                      <a:pPr algn="ctr">
                        <a:spcAft>
                          <a:spcPts val="0"/>
                        </a:spcAft>
                      </a:pPr>
                      <a:r>
                        <a:rPr lang="en-GB" sz="1600" b="1" kern="1200" dirty="0">
                          <a:solidFill>
                            <a:schemeClr val="lt1"/>
                          </a:solidFill>
                          <a:latin typeface="+mn-lt"/>
                          <a:ea typeface="+mn-ea"/>
                          <a:cs typeface="+mn-cs"/>
                        </a:rPr>
                        <a:t>WI code</a:t>
                      </a:r>
                      <a:endParaRPr lang="sv-SE" sz="16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600" b="1" kern="1200" dirty="0">
                          <a:solidFill>
                            <a:schemeClr val="lt1"/>
                          </a:solidFill>
                          <a:latin typeface="+mn-lt"/>
                          <a:ea typeface="+mn-ea"/>
                          <a:cs typeface="+mn-cs"/>
                        </a:rPr>
                        <a:t>WI Title</a:t>
                      </a:r>
                      <a:endParaRPr lang="sv-SE" sz="16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600" dirty="0" err="1"/>
                        <a:t>Completion</a:t>
                      </a:r>
                      <a:r>
                        <a:rPr lang="sv-SE" sz="1600" dirty="0"/>
                        <a:t> rate</a:t>
                      </a:r>
                    </a:p>
                  </a:txBody>
                  <a:tcPr anchor="ctr">
                    <a:solidFill>
                      <a:srgbClr val="C1E442"/>
                    </a:solidFill>
                  </a:tcPr>
                </a:tc>
                <a:tc>
                  <a:txBody>
                    <a:bodyPr/>
                    <a:lstStyle/>
                    <a:p>
                      <a:pPr algn="ctr"/>
                      <a:r>
                        <a:rPr lang="sv-SE" sz="1600" dirty="0"/>
                        <a:t>Target date</a:t>
                      </a:r>
                    </a:p>
                  </a:txBody>
                  <a:tcPr anchor="ctr">
                    <a:solidFill>
                      <a:srgbClr val="C1E442"/>
                    </a:solidFill>
                  </a:tcPr>
                </a:tc>
                <a:extLst>
                  <a:ext uri="{0D108BD9-81ED-4DB2-BD59-A6C34878D82A}">
                    <a16:rowId xmlns:a16="http://schemas.microsoft.com/office/drawing/2014/main" val="2515750895"/>
                  </a:ext>
                </a:extLst>
              </a:tr>
              <a:tr h="494190">
                <a:tc>
                  <a:txBody>
                    <a:bodyPr/>
                    <a:lstStyle/>
                    <a:p>
                      <a:pPr algn="ctr">
                        <a:spcAft>
                          <a:spcPts val="0"/>
                        </a:spcAft>
                      </a:pPr>
                      <a:r>
                        <a:rPr lang="en-GB" sz="1400" kern="1200" dirty="0">
                          <a:solidFill>
                            <a:schemeClr val="dk1"/>
                          </a:solidFill>
                          <a:effectLst/>
                          <a:latin typeface="Arial" panose="020B0604020202020204" pitchFamily="34" charset="0"/>
                          <a:ea typeface="+mn-ea"/>
                          <a:cs typeface="+mn-cs"/>
                        </a:rPr>
                        <a:t>TM_SBMA</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900"/>
                        </a:spcAft>
                      </a:pPr>
                      <a:r>
                        <a:rPr lang="en-US" sz="1400" kern="1200" dirty="0">
                          <a:solidFill>
                            <a:schemeClr val="dk1"/>
                          </a:solidFill>
                          <a:effectLst/>
                          <a:latin typeface="Arial" panose="020B0604020202020204" pitchFamily="34" charset="0"/>
                          <a:ea typeface="+mn-ea"/>
                          <a:cs typeface="+mn-cs"/>
                        </a:rPr>
                        <a:t>Trace Management in the context of Services Based Management Architecture</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Bef>
                          <a:spcPts val="1200"/>
                        </a:spcBef>
                        <a:spcAft>
                          <a:spcPts val="0"/>
                        </a:spcAft>
                      </a:pPr>
                      <a:r>
                        <a:rPr lang="sv-SE" sz="1400" kern="1200" dirty="0">
                          <a:solidFill>
                            <a:srgbClr val="000000"/>
                          </a:solidFill>
                          <a:effectLst/>
                          <a:latin typeface="Arial" panose="020B0604020202020204" pitchFamily="34" charset="0"/>
                          <a:ea typeface="+mn-ea"/>
                          <a:cs typeface="+mn-cs"/>
                        </a:rPr>
                        <a:t>0-&gt;10%</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400" b="0" kern="1200" dirty="0">
                          <a:solidFill>
                            <a:schemeClr val="tx1"/>
                          </a:solidFill>
                          <a:effectLst/>
                          <a:latin typeface="Arial" panose="020B0604020202020204" pitchFamily="34" charset="0"/>
                          <a:ea typeface="+mn-ea"/>
                          <a:cs typeface="Arial" panose="020B0604020202020204" pitchFamily="34" charset="0"/>
                        </a:rPr>
                        <a:t>SA#84 (06/2019) </a:t>
                      </a:r>
                      <a:r>
                        <a:rPr lang="en-GB" sz="1400" kern="1200" dirty="0">
                          <a:solidFill>
                            <a:schemeClr val="dk1"/>
                          </a:solidFill>
                          <a:effectLst/>
                          <a:latin typeface="Arial" panose="020B0604020202020204" pitchFamily="34" charset="0"/>
                          <a:ea typeface="+mn-ea"/>
                          <a:cs typeface="+mn-cs"/>
                        </a:rPr>
                        <a:t>-&gt; SA#85 (09/2019)</a:t>
                      </a:r>
                      <a:endParaRPr lang="sv-SE" sz="14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extLst>
                  <a:ext uri="{0D108BD9-81ED-4DB2-BD59-A6C34878D82A}">
                    <a16:rowId xmlns:a16="http://schemas.microsoft.com/office/drawing/2014/main" val="1230559533"/>
                  </a:ext>
                </a:extLst>
              </a:tr>
              <a:tr h="462434">
                <a:tc>
                  <a:txBody>
                    <a:bodyPr/>
                    <a:lstStyle/>
                    <a:p>
                      <a:pPr algn="ctr">
                        <a:spcAft>
                          <a:spcPts val="900"/>
                        </a:spcAft>
                      </a:pPr>
                      <a:r>
                        <a:rPr lang="en-GB" sz="1400" kern="1200" dirty="0">
                          <a:solidFill>
                            <a:schemeClr val="dk1"/>
                          </a:solidFill>
                          <a:effectLst/>
                          <a:latin typeface="Arial" panose="020B0604020202020204" pitchFamily="34" charset="0"/>
                          <a:ea typeface="+mn-ea"/>
                          <a:cs typeface="+mn-cs"/>
                        </a:rPr>
                        <a:t>ONAP3GPP</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en-US" sz="1400" kern="1200" dirty="0">
                          <a:solidFill>
                            <a:schemeClr val="dk1"/>
                          </a:solidFill>
                          <a:effectLst/>
                          <a:latin typeface="Arial" panose="020B0604020202020204" pitchFamily="34" charset="0"/>
                          <a:ea typeface="+mn-ea"/>
                          <a:cs typeface="+mn-cs"/>
                        </a:rPr>
                        <a:t>Integration of ONAP and 3GPP 5G management framework</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400" kern="1200" dirty="0">
                          <a:solidFill>
                            <a:schemeClr val="dk1"/>
                          </a:solidFill>
                          <a:effectLst/>
                          <a:latin typeface="Arial" panose="020B0604020202020204" pitchFamily="34" charset="0"/>
                          <a:ea typeface="+mn-ea"/>
                          <a:cs typeface="+mn-cs"/>
                        </a:rPr>
                        <a:t>0-&gt;10%</a:t>
                      </a:r>
                    </a:p>
                  </a:txBody>
                  <a:tcPr marL="68580" marR="68580" marT="0" marB="0" anchor="ctr">
                    <a:solidFill>
                      <a:srgbClr val="FFFFCC"/>
                    </a:solidFill>
                  </a:tcPr>
                </a:tc>
                <a:tc>
                  <a:txBody>
                    <a:bodyPr/>
                    <a:lstStyle/>
                    <a:p>
                      <a:pPr algn="ctr">
                        <a:spcAft>
                          <a:spcPts val="0"/>
                        </a:spcAft>
                      </a:pPr>
                      <a:r>
                        <a:rPr lang="en-GB" sz="1400" kern="1200" dirty="0">
                          <a:solidFill>
                            <a:schemeClr val="dk1"/>
                          </a:solidFill>
                          <a:effectLst/>
                          <a:latin typeface="Arial" panose="020B0604020202020204" pitchFamily="34" charset="0"/>
                          <a:ea typeface="+mn-ea"/>
                          <a:cs typeface="+mn-cs"/>
                        </a:rPr>
                        <a:t>SA#86 (12/2019)</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4255995015"/>
                  </a:ext>
                </a:extLst>
              </a:tr>
              <a:tr h="462434">
                <a:tc>
                  <a:txBody>
                    <a:bodyPr/>
                    <a:lstStyle/>
                    <a:p>
                      <a:pPr algn="ctr">
                        <a:spcAft>
                          <a:spcPts val="900"/>
                        </a:spcAft>
                      </a:pPr>
                      <a:r>
                        <a:rPr lang="en-US" sz="1400" kern="1200" dirty="0">
                          <a:solidFill>
                            <a:schemeClr val="dk1"/>
                          </a:solidFill>
                          <a:effectLst/>
                          <a:latin typeface="Arial" panose="020B0604020202020204" pitchFamily="34" charset="0"/>
                          <a:ea typeface="+mn-ea"/>
                          <a:cs typeface="+mn-cs"/>
                        </a:rPr>
                        <a:t>FS_MAN_EC</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en-GB" sz="1400" kern="1200" dirty="0">
                          <a:solidFill>
                            <a:schemeClr val="dk1"/>
                          </a:solidFill>
                          <a:effectLst/>
                          <a:latin typeface="Arial" panose="020B0604020202020204" pitchFamily="34" charset="0"/>
                          <a:ea typeface="+mn-ea"/>
                          <a:cs typeface="+mn-cs"/>
                        </a:rPr>
                        <a:t>Study on management aspects of edge computing </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en-GB" sz="1400" kern="1200" dirty="0">
                          <a:solidFill>
                            <a:schemeClr val="dk1"/>
                          </a:solidFill>
                          <a:effectLst/>
                          <a:latin typeface="Arial" panose="020B0604020202020204" pitchFamily="34" charset="0"/>
                          <a:ea typeface="+mn-ea"/>
                          <a:cs typeface="+mn-cs"/>
                        </a:rPr>
                        <a:t>50%-&gt;65%</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en-GB" sz="1400" kern="1200" dirty="0">
                          <a:solidFill>
                            <a:schemeClr val="dk1"/>
                          </a:solidFill>
                          <a:effectLst/>
                          <a:latin typeface="Arial" panose="020B0604020202020204" pitchFamily="34" charset="0"/>
                          <a:ea typeface="+mn-ea"/>
                          <a:cs typeface="+mn-cs"/>
                        </a:rPr>
                        <a:t>SA#85 (09/2019)</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456251039"/>
                  </a:ext>
                </a:extLst>
              </a:tr>
              <a:tr h="462434">
                <a:tc>
                  <a:txBody>
                    <a:bodyPr/>
                    <a:lstStyle/>
                    <a:p>
                      <a:pPr algn="ctr">
                        <a:spcAft>
                          <a:spcPts val="900"/>
                        </a:spcAft>
                      </a:pPr>
                      <a:r>
                        <a:rPr lang="en-US" sz="1400" kern="1200" dirty="0">
                          <a:solidFill>
                            <a:schemeClr val="dk1"/>
                          </a:solidFill>
                          <a:effectLst/>
                          <a:latin typeface="Arial" panose="020B0604020202020204" pitchFamily="34" charset="0"/>
                          <a:ea typeface="+mn-ea"/>
                          <a:cs typeface="+mn-cs"/>
                        </a:rPr>
                        <a:t>FS_PROTIMP</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en-GB" sz="1400" kern="1200" dirty="0">
                          <a:solidFill>
                            <a:schemeClr val="dk1"/>
                          </a:solidFill>
                          <a:effectLst/>
                          <a:latin typeface="Arial" panose="020B0604020202020204" pitchFamily="34" charset="0"/>
                          <a:ea typeface="+mn-ea"/>
                          <a:cs typeface="+mn-cs"/>
                        </a:rPr>
                        <a:t>Study on protocol enhancement for real time communication </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0-&gt;</a:t>
                      </a:r>
                      <a:r>
                        <a:rPr lang="en-GB" sz="1400" kern="1200" dirty="0">
                          <a:solidFill>
                            <a:schemeClr val="dk1"/>
                          </a:solidFill>
                          <a:effectLst/>
                          <a:latin typeface="Arial" panose="020B0604020202020204" pitchFamily="34" charset="0"/>
                          <a:ea typeface="+mn-ea"/>
                          <a:cs typeface="+mn-cs"/>
                        </a:rPr>
                        <a:t>0%</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SA#86 (12/2019)</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333884493"/>
                  </a:ext>
                </a:extLst>
              </a:tr>
              <a:tr h="462434">
                <a:tc>
                  <a:txBody>
                    <a:bodyPr/>
                    <a:lstStyle/>
                    <a:p>
                      <a:pPr algn="ctr">
                        <a:spcAft>
                          <a:spcPts val="900"/>
                        </a:spcAft>
                      </a:pPr>
                      <a:r>
                        <a:rPr lang="en-GB" sz="1400" kern="1200" dirty="0">
                          <a:solidFill>
                            <a:schemeClr val="dk1"/>
                          </a:solidFill>
                          <a:effectLst/>
                          <a:latin typeface="Arial" panose="020B0604020202020204" pitchFamily="34" charset="0"/>
                          <a:ea typeface="+mn-ea"/>
                          <a:cs typeface="+mn-cs"/>
                        </a:rPr>
                        <a:t>FS_TENANCYC</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en-US" sz="1400" kern="1200" dirty="0">
                          <a:solidFill>
                            <a:schemeClr val="dk1"/>
                          </a:solidFill>
                          <a:effectLst/>
                          <a:latin typeface="Arial" panose="020B0604020202020204" pitchFamily="34" charset="0"/>
                          <a:ea typeface="+mn-ea"/>
                          <a:cs typeface="+mn-cs"/>
                        </a:rPr>
                        <a:t>Study on tenancy concept in 5G network and network slicing management</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26%-&gt;</a:t>
                      </a:r>
                      <a:r>
                        <a:rPr lang="sv-SE" sz="1400" kern="1200" dirty="0">
                          <a:solidFill>
                            <a:schemeClr val="dk1"/>
                          </a:solidFill>
                          <a:effectLst/>
                          <a:latin typeface="Arial" panose="020B0604020202020204" pitchFamily="34" charset="0"/>
                          <a:ea typeface="+mn-ea"/>
                          <a:cs typeface="+mn-cs"/>
                        </a:rPr>
                        <a:t>40%</a:t>
                      </a:r>
                    </a:p>
                  </a:txBody>
                  <a:tcPr marL="68580" marR="68580" marT="0" marB="0" anchor="ctr">
                    <a:solidFill>
                      <a:srgbClr val="FFFFCC"/>
                    </a:solidFill>
                  </a:tcPr>
                </a:tc>
                <a:tc>
                  <a:txBody>
                    <a:bodyPr/>
                    <a:lstStyle/>
                    <a:p>
                      <a:pPr algn="ctr">
                        <a:spcAft>
                          <a:spcPts val="0"/>
                        </a:spcAft>
                      </a:pPr>
                      <a:r>
                        <a:rPr lang="en-GB" sz="1400" kern="1200" dirty="0">
                          <a:solidFill>
                            <a:schemeClr val="dk1"/>
                          </a:solidFill>
                          <a:effectLst/>
                          <a:latin typeface="Arial" panose="020B0604020202020204" pitchFamily="34" charset="0"/>
                          <a:ea typeface="+mn-ea"/>
                          <a:cs typeface="+mn-cs"/>
                        </a:rPr>
                        <a:t>SA#85 (09/2019)</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792894448"/>
                  </a:ext>
                </a:extLst>
              </a:tr>
              <a:tr h="462434">
                <a:tc>
                  <a:txBody>
                    <a:bodyPr/>
                    <a:lstStyle/>
                    <a:p>
                      <a:pPr algn="ctr">
                        <a:spcAft>
                          <a:spcPts val="900"/>
                        </a:spcAft>
                      </a:pPr>
                      <a:r>
                        <a:rPr lang="en-GB" sz="1400" kern="1200" dirty="0">
                          <a:solidFill>
                            <a:schemeClr val="dk1"/>
                          </a:solidFill>
                          <a:effectLst/>
                          <a:latin typeface="Arial" panose="020B0604020202020204" pitchFamily="34" charset="0"/>
                          <a:ea typeface="+mn-ea"/>
                          <a:cs typeface="+mn-cs"/>
                        </a:rPr>
                        <a:t>FS_CSMAN</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Arial" panose="020B0604020202020204" pitchFamily="34" charset="0"/>
                          <a:ea typeface="+mn-ea"/>
                          <a:cs typeface="+mn-cs"/>
                        </a:rPr>
                        <a:t>Study on management aspects of communication services </a:t>
                      </a:r>
                      <a:endParaRPr lang="en-GB" altLang="zh-CN"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70%-&gt;</a:t>
                      </a:r>
                      <a:r>
                        <a:rPr lang="sv-SE" sz="1400" b="0" kern="1200" dirty="0">
                          <a:solidFill>
                            <a:schemeClr val="dk1"/>
                          </a:solidFill>
                          <a:effectLst/>
                          <a:latin typeface="Arial" panose="020B0604020202020204" pitchFamily="34" charset="0"/>
                          <a:ea typeface="+mn-ea"/>
                          <a:cs typeface="+mn-cs"/>
                        </a:rPr>
                        <a:t>75</a:t>
                      </a:r>
                      <a:r>
                        <a:rPr lang="sv-SE" sz="1400" kern="1200" dirty="0">
                          <a:solidFill>
                            <a:schemeClr val="dk1"/>
                          </a:solidFill>
                          <a:effectLst/>
                          <a:latin typeface="Arial" panose="020B0604020202020204" pitchFamily="34" charset="0"/>
                          <a:ea typeface="+mn-ea"/>
                          <a:cs typeface="+mn-cs"/>
                        </a:rPr>
                        <a:t>%</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400" kern="1200" dirty="0">
                          <a:solidFill>
                            <a:schemeClr val="dk1"/>
                          </a:solidFill>
                          <a:effectLst/>
                          <a:latin typeface="Arial" panose="020B0604020202020204" pitchFamily="34" charset="0"/>
                          <a:ea typeface="+mn-ea"/>
                          <a:cs typeface="+mn-cs"/>
                        </a:rPr>
                        <a:t>SA#85 (09/2019)</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534919765"/>
                  </a:ext>
                </a:extLst>
              </a:tr>
              <a:tr h="462434">
                <a:tc>
                  <a:txBody>
                    <a:bodyPr/>
                    <a:lstStyle/>
                    <a:p>
                      <a:pPr algn="ctr">
                        <a:spcAft>
                          <a:spcPts val="900"/>
                        </a:spcAft>
                      </a:pPr>
                      <a:r>
                        <a:rPr lang="en-GB" sz="1400" kern="1200" dirty="0">
                          <a:solidFill>
                            <a:schemeClr val="dk1"/>
                          </a:solidFill>
                          <a:effectLst/>
                          <a:latin typeface="Arial" panose="020B0604020202020204" pitchFamily="34" charset="0"/>
                          <a:ea typeface="+mn-ea"/>
                          <a:cs typeface="+mn-cs"/>
                        </a:rPr>
                        <a:t>FS_SON_5G</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Arial" panose="020B0604020202020204" pitchFamily="34" charset="0"/>
                          <a:ea typeface="+mn-ea"/>
                          <a:cs typeface="+mn-cs"/>
                        </a:rPr>
                        <a:t>Study on Self-Organizing Networks (SON) for 5G</a:t>
                      </a:r>
                      <a:endParaRPr lang="en-GB" altLang="zh-CN"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40%-&gt;</a:t>
                      </a:r>
                      <a:r>
                        <a:rPr lang="sv-SE" sz="1400" b="0" kern="1200" dirty="0">
                          <a:solidFill>
                            <a:schemeClr val="dk1"/>
                          </a:solidFill>
                          <a:effectLst/>
                          <a:latin typeface="Arial" panose="020B0604020202020204" pitchFamily="34" charset="0"/>
                          <a:ea typeface="+mn-ea"/>
                          <a:cs typeface="+mn-cs"/>
                        </a:rPr>
                        <a:t>5</a:t>
                      </a:r>
                      <a:r>
                        <a:rPr lang="sv-SE" sz="1400" kern="1200" dirty="0">
                          <a:solidFill>
                            <a:schemeClr val="dk1"/>
                          </a:solidFill>
                          <a:effectLst/>
                          <a:latin typeface="Arial" panose="020B0604020202020204" pitchFamily="34" charset="0"/>
                          <a:ea typeface="+mn-ea"/>
                          <a:cs typeface="+mn-cs"/>
                        </a:rPr>
                        <a:t>0%</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400" b="0" kern="1200" dirty="0">
                          <a:solidFill>
                            <a:schemeClr val="tx1"/>
                          </a:solidFill>
                          <a:effectLst/>
                          <a:latin typeface="Arial" panose="020B0604020202020204" pitchFamily="34" charset="0"/>
                          <a:ea typeface="+mn-ea"/>
                          <a:cs typeface="Arial" panose="020B0604020202020204" pitchFamily="34" charset="0"/>
                        </a:rPr>
                        <a:t>SA#86 (12/2019)</a:t>
                      </a:r>
                      <a:r>
                        <a:rPr lang="en-GB" sz="1400" kern="1200" dirty="0">
                          <a:solidFill>
                            <a:schemeClr val="dk1"/>
                          </a:solidFill>
                          <a:effectLst/>
                          <a:latin typeface="Arial" panose="020B0604020202020204" pitchFamily="34" charset="0"/>
                          <a:ea typeface="+mn-ea"/>
                          <a:cs typeface="+mn-cs"/>
                        </a:rPr>
                        <a:t> </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1150317479"/>
                  </a:ext>
                </a:extLst>
              </a:tr>
              <a:tr h="462434">
                <a:tc>
                  <a:txBody>
                    <a:bodyPr/>
                    <a:lstStyle/>
                    <a:p>
                      <a:pPr algn="ctr">
                        <a:spcAft>
                          <a:spcPts val="900"/>
                        </a:spcAft>
                      </a:pPr>
                      <a:r>
                        <a:rPr lang="en-GB" sz="1400" kern="1200" dirty="0">
                          <a:solidFill>
                            <a:schemeClr val="dk1"/>
                          </a:solidFill>
                          <a:effectLst/>
                          <a:latin typeface="Arial" panose="020B0604020202020204" pitchFamily="34" charset="0"/>
                          <a:ea typeface="+mn-ea"/>
                          <a:cs typeface="+mn-cs"/>
                        </a:rPr>
                        <a:t>FS_OAM_RTT</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Arial" panose="020B0604020202020204" pitchFamily="34" charset="0"/>
                          <a:ea typeface="+mn-ea"/>
                          <a:cs typeface="+mn-cs"/>
                        </a:rPr>
                        <a:t>Study on non-file-based trace reporting</a:t>
                      </a:r>
                      <a:endParaRPr lang="en-GB" altLang="zh-CN"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sv-SE" sz="1400" kern="1200" dirty="0">
                          <a:solidFill>
                            <a:schemeClr val="dk1"/>
                          </a:solidFill>
                          <a:effectLst/>
                          <a:latin typeface="Arial" panose="020B0604020202020204" pitchFamily="34" charset="0"/>
                          <a:ea typeface="+mn-ea"/>
                          <a:cs typeface="+mn-cs"/>
                        </a:rPr>
                        <a:t>0-&gt;0%</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400" kern="1200" dirty="0">
                          <a:solidFill>
                            <a:schemeClr val="dk1"/>
                          </a:solidFill>
                          <a:effectLst/>
                          <a:latin typeface="Arial" panose="020B0604020202020204" pitchFamily="34" charset="0"/>
                          <a:ea typeface="+mn-ea"/>
                          <a:cs typeface="+mn-cs"/>
                        </a:rPr>
                        <a:t>SA#84 (06/2019) -&gt; SA#85 (09/2019)</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514632431"/>
                  </a:ext>
                </a:extLst>
              </a:tr>
              <a:tr h="462434">
                <a:tc>
                  <a:txBody>
                    <a:bodyPr/>
                    <a:lstStyle/>
                    <a:p>
                      <a:pPr algn="ctr">
                        <a:spcAft>
                          <a:spcPts val="900"/>
                        </a:spcAft>
                      </a:pPr>
                      <a:r>
                        <a:rPr lang="en-GB" sz="1400" kern="1200" dirty="0">
                          <a:solidFill>
                            <a:schemeClr val="dk1"/>
                          </a:solidFill>
                          <a:effectLst/>
                          <a:latin typeface="Arial" panose="020B0604020202020204" pitchFamily="34" charset="0"/>
                          <a:ea typeface="+mn-ea"/>
                          <a:cs typeface="+mn-cs"/>
                        </a:rPr>
                        <a:t>FS_OAM_NPN</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Arial" panose="020B0604020202020204" pitchFamily="34" charset="0"/>
                          <a:ea typeface="+mn-ea"/>
                          <a:cs typeface="+mn-cs"/>
                        </a:rPr>
                        <a:t>Study on non-public networks management</a:t>
                      </a:r>
                      <a:endParaRPr lang="en-GB" altLang="zh-CN"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400" kern="1200" dirty="0">
                          <a:solidFill>
                            <a:schemeClr val="dk1"/>
                          </a:solidFill>
                          <a:effectLst/>
                          <a:latin typeface="Arial" panose="020B0604020202020204" pitchFamily="34" charset="0"/>
                          <a:ea typeface="+mn-ea"/>
                          <a:cs typeface="+mn-cs"/>
                        </a:rPr>
                        <a:t>0%-&gt;2%</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400" kern="1200" dirty="0">
                          <a:solidFill>
                            <a:schemeClr val="dk1"/>
                          </a:solidFill>
                          <a:effectLst/>
                          <a:latin typeface="Arial" panose="020B0604020202020204" pitchFamily="34" charset="0"/>
                          <a:ea typeface="+mn-ea"/>
                          <a:cs typeface="+mn-cs"/>
                        </a:rPr>
                        <a:t>SA#86 (12/2019)</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419566290"/>
                  </a:ext>
                </a:extLst>
              </a:tr>
              <a:tr h="462434">
                <a:tc>
                  <a:txBody>
                    <a:bodyPr/>
                    <a:lstStyle/>
                    <a:p>
                      <a:pPr marL="0" marR="0" lvl="0" indent="0" algn="ctr" defTabSz="1219170" rtl="0" eaLnBrk="1" fontAlgn="auto" latinLnBrk="0" hangingPunct="1">
                        <a:lnSpc>
                          <a:spcPct val="100000"/>
                        </a:lnSpc>
                        <a:spcBef>
                          <a:spcPts val="0"/>
                        </a:spcBef>
                        <a:spcAft>
                          <a:spcPts val="900"/>
                        </a:spcAft>
                        <a:buClrTx/>
                        <a:buSzTx/>
                        <a:buFontTx/>
                        <a:buNone/>
                        <a:tabLst/>
                        <a:defRPr/>
                      </a:pPr>
                      <a:r>
                        <a:rPr lang="en-GB" sz="1400" kern="1200" dirty="0">
                          <a:solidFill>
                            <a:schemeClr val="dk1"/>
                          </a:solidFill>
                          <a:effectLst/>
                          <a:latin typeface="Arial" panose="020B0604020202020204" pitchFamily="34" charset="0"/>
                          <a:ea typeface="+mn-ea"/>
                          <a:cs typeface="+mn-cs"/>
                        </a:rPr>
                        <a:t>FS_5GSAT_MO</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Arial" panose="020B0604020202020204" pitchFamily="34" charset="0"/>
                          <a:ea typeface="+mn-ea"/>
                          <a:cs typeface="+mn-cs"/>
                        </a:rPr>
                        <a:t>Study on management and orchestration aspects with integrated satellite components in a 5G network</a:t>
                      </a:r>
                      <a:endParaRPr lang="en-GB" altLang="zh-CN"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400" kern="1200" dirty="0">
                          <a:solidFill>
                            <a:schemeClr val="dk1"/>
                          </a:solidFill>
                          <a:effectLst/>
                          <a:latin typeface="Arial" panose="020B0604020202020204" pitchFamily="34" charset="0"/>
                          <a:ea typeface="+mn-ea"/>
                          <a:cs typeface="+mn-cs"/>
                        </a:rPr>
                        <a:t>0%-&gt;10 %</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400" kern="1200" dirty="0">
                          <a:solidFill>
                            <a:schemeClr val="dk1"/>
                          </a:solidFill>
                          <a:effectLst/>
                          <a:latin typeface="Arial" panose="020B0604020202020204" pitchFamily="34" charset="0"/>
                          <a:ea typeface="+mn-ea"/>
                          <a:cs typeface="+mn-cs"/>
                        </a:rPr>
                        <a:t>SA#86 (12/2019)</a:t>
                      </a:r>
                      <a:endParaRPr lang="sv-SE" sz="14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419936839"/>
                  </a:ext>
                </a:extLst>
              </a:tr>
            </a:tbl>
          </a:graphicData>
        </a:graphic>
      </p:graphicFrame>
    </p:spTree>
    <p:extLst>
      <p:ext uri="{BB962C8B-B14F-4D97-AF65-F5344CB8AC3E}">
        <p14:creationId xmlns:p14="http://schemas.microsoft.com/office/powerpoint/2010/main" val="681647765"/>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128523" y="558354"/>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TSs &amp; TRs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666590923"/>
              </p:ext>
            </p:extLst>
          </p:nvPr>
        </p:nvGraphicFramePr>
        <p:xfrm>
          <a:off x="1128524" y="2073555"/>
          <a:ext cx="9230128" cy="879992"/>
        </p:xfrm>
        <a:graphic>
          <a:graphicData uri="http://schemas.openxmlformats.org/drawingml/2006/table">
            <a:tbl>
              <a:tblPr/>
              <a:tblGrid>
                <a:gridCol w="1109709">
                  <a:extLst>
                    <a:ext uri="{9D8B030D-6E8A-4147-A177-3AD203B41FA5}">
                      <a16:colId xmlns:a16="http://schemas.microsoft.com/office/drawing/2014/main" val="20000"/>
                    </a:ext>
                  </a:extLst>
                </a:gridCol>
                <a:gridCol w="5960370">
                  <a:extLst>
                    <a:ext uri="{9D8B030D-6E8A-4147-A177-3AD203B41FA5}">
                      <a16:colId xmlns:a16="http://schemas.microsoft.com/office/drawing/2014/main" val="20001"/>
                    </a:ext>
                  </a:extLst>
                </a:gridCol>
                <a:gridCol w="2160049">
                  <a:extLst>
                    <a:ext uri="{9D8B030D-6E8A-4147-A177-3AD203B41FA5}">
                      <a16:colId xmlns:a16="http://schemas.microsoft.com/office/drawing/2014/main" val="1307580657"/>
                    </a:ext>
                  </a:extLst>
                </a:gridCol>
              </a:tblGrid>
              <a:tr h="3606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For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14232">
                <a:tc>
                  <a:txBody>
                    <a:bodyPr/>
                    <a:lstStyle/>
                    <a:p>
                      <a:pPr algn="l" fontAlgn="t"/>
                      <a:r>
                        <a:rPr lang="sv-SE" sz="1600" kern="1200" dirty="0">
                          <a:solidFill>
                            <a:schemeClr val="tx1"/>
                          </a:solidFill>
                          <a:effectLst/>
                          <a:latin typeface="Calibri" panose="020F0502020204030204" pitchFamily="34" charset="0"/>
                          <a:ea typeface="DengXian" panose="02010600030101010101" pitchFamily="2" charset="-122"/>
                          <a:cs typeface="+mn-cs"/>
                        </a:rPr>
                        <a: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600" kern="1200" dirty="0">
                          <a:solidFill>
                            <a:schemeClr val="tx1"/>
                          </a:solidFill>
                          <a:effectLst/>
                          <a:latin typeface="Calibri" panose="020F0502020204030204" pitchFamily="34" charset="0"/>
                          <a:ea typeface="DengXian" panose="02010600030101010101" pitchFamily="2" charset="-122"/>
                          <a:cs typeface="+mn-cs"/>
                        </a:rPr>
                        <a: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sv-SE" sz="1600" kern="1200" dirty="0">
                          <a:solidFill>
                            <a:schemeClr val="tx1"/>
                          </a:solidFill>
                          <a:effectLst/>
                          <a:latin typeface="Calibri" panose="020F0502020204030204" pitchFamily="34" charset="0"/>
                          <a:ea typeface="DengXian" panose="02010600030101010101" pitchFamily="2" charset="-122"/>
                          <a:cs typeface="+mn-cs"/>
                        </a:rPr>
                        <a: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528611094"/>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847849" y="541566"/>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WIDs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468217914"/>
              </p:ext>
            </p:extLst>
          </p:nvPr>
        </p:nvGraphicFramePr>
        <p:xfrm>
          <a:off x="1384176" y="1899704"/>
          <a:ext cx="8290169" cy="851989"/>
        </p:xfrm>
        <a:graphic>
          <a:graphicData uri="http://schemas.openxmlformats.org/drawingml/2006/table">
            <a:tbl>
              <a:tblPr/>
              <a:tblGrid>
                <a:gridCol w="1194785">
                  <a:extLst>
                    <a:ext uri="{9D8B030D-6E8A-4147-A177-3AD203B41FA5}">
                      <a16:colId xmlns:a16="http://schemas.microsoft.com/office/drawing/2014/main" val="20000"/>
                    </a:ext>
                  </a:extLst>
                </a:gridCol>
                <a:gridCol w="7095384">
                  <a:extLst>
                    <a:ext uri="{9D8B030D-6E8A-4147-A177-3AD203B41FA5}">
                      <a16:colId xmlns:a16="http://schemas.microsoft.com/office/drawing/2014/main" val="20001"/>
                    </a:ext>
                  </a:extLst>
                </a:gridCol>
              </a:tblGrid>
              <a:tr h="33600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86229">
                <a:tc>
                  <a:txBody>
                    <a:bodyPr/>
                    <a:lstStyle/>
                    <a:p>
                      <a:pPr marL="0" algn="l" defTabSz="1219170" rtl="0" eaLnBrk="1" latinLnBrk="0" hangingPunct="1">
                        <a:spcAft>
                          <a:spcPts val="0"/>
                        </a:spcAft>
                      </a:pPr>
                      <a:r>
                        <a:rPr lang="en-GB" sz="1600" kern="1200" dirty="0">
                          <a:solidFill>
                            <a:schemeClr val="tx1"/>
                          </a:solidFill>
                          <a:effectLst/>
                          <a:latin typeface="Calibri" panose="020F0502020204030204" pitchFamily="34" charset="0"/>
                          <a:ea typeface="DengXian" panose="02010600030101010101" pitchFamily="2" charset="-122"/>
                          <a:cs typeface="+mn-cs"/>
                        </a:rPr>
                        <a:t>SP-190367</a:t>
                      </a:r>
                      <a:endParaRPr lang="en-US" sz="1600" kern="1200" dirty="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spcAft>
                          <a:spcPts val="0"/>
                        </a:spcAft>
                      </a:pPr>
                      <a:r>
                        <a:rPr lang="en-GB" sz="1600" kern="1200" dirty="0">
                          <a:solidFill>
                            <a:schemeClr val="tx1"/>
                          </a:solidFill>
                          <a:effectLst/>
                          <a:latin typeface="Calibri" panose="020F0502020204030204" pitchFamily="34" charset="0"/>
                          <a:ea typeface="DengXian" panose="02010600030101010101" pitchFamily="2" charset="-122"/>
                          <a:cs typeface="+mn-cs"/>
                        </a:rPr>
                        <a:t>New IMS Charging in 5G System Architecture </a:t>
                      </a:r>
                      <a:endParaRPr lang="en-US" sz="1600" kern="1200" dirty="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877808934"/>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667518" y="668665"/>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TSs &amp; TRs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184276443"/>
              </p:ext>
            </p:extLst>
          </p:nvPr>
        </p:nvGraphicFramePr>
        <p:xfrm>
          <a:off x="1269443" y="1913727"/>
          <a:ext cx="9375601" cy="1152838"/>
        </p:xfrm>
        <a:graphic>
          <a:graphicData uri="http://schemas.openxmlformats.org/drawingml/2006/table">
            <a:tbl>
              <a:tblPr/>
              <a:tblGrid>
                <a:gridCol w="1064115">
                  <a:extLst>
                    <a:ext uri="{9D8B030D-6E8A-4147-A177-3AD203B41FA5}">
                      <a16:colId xmlns:a16="http://schemas.microsoft.com/office/drawing/2014/main" val="20000"/>
                    </a:ext>
                  </a:extLst>
                </a:gridCol>
                <a:gridCol w="6318913">
                  <a:extLst>
                    <a:ext uri="{9D8B030D-6E8A-4147-A177-3AD203B41FA5}">
                      <a16:colId xmlns:a16="http://schemas.microsoft.com/office/drawing/2014/main" val="20001"/>
                    </a:ext>
                  </a:extLst>
                </a:gridCol>
                <a:gridCol w="1992573">
                  <a:extLst>
                    <a:ext uri="{9D8B030D-6E8A-4147-A177-3AD203B41FA5}">
                      <a16:colId xmlns:a16="http://schemas.microsoft.com/office/drawing/2014/main" val="3746330575"/>
                    </a:ext>
                  </a:extLst>
                </a:gridCol>
              </a:tblGrid>
              <a:tr h="27692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For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93539">
                <a:tc>
                  <a:txBody>
                    <a:bodyPr/>
                    <a:lstStyle/>
                    <a:p>
                      <a:pPr marL="0" marR="0" indent="0" algn="l" defTabSz="1219170" rtl="0" eaLnBrk="1" fontAlgn="t" latinLnBrk="0" hangingPunct="1">
                        <a:spcAft>
                          <a:spcPts val="0"/>
                        </a:spcAft>
                      </a:pPr>
                      <a:r>
                        <a:rPr lang="sv-SE" sz="1600" kern="1200" dirty="0">
                          <a:solidFill>
                            <a:schemeClr val="tx1"/>
                          </a:solidFill>
                          <a:effectLst/>
                          <a:latin typeface="Calibri" panose="020F0502020204030204" pitchFamily="34" charset="0"/>
                          <a:ea typeface="DengXian" panose="02010600030101010101" pitchFamily="2" charset="-122"/>
                          <a:cs typeface="+mn-cs"/>
                        </a:rPr>
                        <a:t>SP-190365</a:t>
                      </a: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0" algn="l" defTabSz="1219170" rtl="0" eaLnBrk="1" fontAlgn="t" latinLnBrk="0" hangingPunct="1"/>
                      <a:r>
                        <a:rPr lang="en-US" sz="1600" kern="1200" dirty="0">
                          <a:solidFill>
                            <a:schemeClr val="tx1"/>
                          </a:solidFill>
                          <a:effectLst/>
                          <a:latin typeface="Calibri" panose="020F0502020204030204" pitchFamily="34" charset="0"/>
                          <a:ea typeface="DengXian" panose="02010600030101010101" pitchFamily="2" charset="-122"/>
                          <a:cs typeface="+mn-cs"/>
                        </a:rPr>
                        <a:t>TR 28.805 - Study on management aspects of communication services</a:t>
                      </a: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0" algn="l" defTabSz="1219170" rtl="0" eaLnBrk="1" fontAlgn="t" latinLnBrk="0" hangingPunct="1">
                        <a:spcAft>
                          <a:spcPts val="0"/>
                        </a:spcAft>
                      </a:pPr>
                      <a:r>
                        <a:rPr lang="sv-SE" sz="1600" kern="1200" dirty="0">
                          <a:solidFill>
                            <a:schemeClr val="tx1"/>
                          </a:solidFill>
                          <a:effectLst/>
                          <a:latin typeface="Calibri" panose="020F0502020204030204" pitchFamily="34" charset="0"/>
                          <a:ea typeface="DengXian" panose="02010600030101010101" pitchFamily="2" charset="-122"/>
                          <a:cs typeface="+mn-cs"/>
                        </a:rPr>
                        <a:t>Information</a:t>
                      </a: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93539">
                <a:tc>
                  <a:txBody>
                    <a:bodyPr/>
                    <a:lstStyle/>
                    <a:p>
                      <a:pPr marL="0" marR="0" indent="0" algn="l" defTabSz="1219170" rtl="0" eaLnBrk="1" fontAlgn="t" latinLnBrk="0" hangingPunct="1">
                        <a:spcAft>
                          <a:spcPts val="0"/>
                        </a:spcAft>
                      </a:pPr>
                      <a:r>
                        <a:rPr lang="sv-SE" sz="1600" kern="1200" dirty="0">
                          <a:solidFill>
                            <a:schemeClr val="tx1"/>
                          </a:solidFill>
                          <a:effectLst/>
                          <a:latin typeface="Calibri" panose="020F0502020204030204" pitchFamily="34" charset="0"/>
                          <a:ea typeface="DengXian" panose="02010600030101010101" pitchFamily="2" charset="-122"/>
                          <a:cs typeface="+mn-cs"/>
                        </a:rPr>
                        <a:t>SP-190366</a:t>
                      </a: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0" algn="l" defTabSz="1219170" rtl="0" eaLnBrk="1" fontAlgn="t" latinLnBrk="0" hangingPunct="1"/>
                      <a:r>
                        <a:rPr lang="en-US" sz="1600" kern="1200" dirty="0">
                          <a:solidFill>
                            <a:schemeClr val="tx1"/>
                          </a:solidFill>
                          <a:effectLst/>
                          <a:latin typeface="Calibri" panose="020F0502020204030204" pitchFamily="34" charset="0"/>
                          <a:ea typeface="DengXian" panose="02010600030101010101" pitchFamily="2" charset="-122"/>
                          <a:cs typeface="+mn-cs"/>
                        </a:rPr>
                        <a:t>TR 28.803 - Study on the management aspects of edge computing</a:t>
                      </a: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indent="0" algn="l" defTabSz="1219170" rtl="0" eaLnBrk="1" fontAlgn="t" latinLnBrk="0" hangingPunct="1">
                        <a:spcAft>
                          <a:spcPts val="0"/>
                        </a:spcAft>
                      </a:pPr>
                      <a:r>
                        <a:rPr lang="sv-SE" sz="1600" kern="1200" dirty="0">
                          <a:solidFill>
                            <a:schemeClr val="tx1"/>
                          </a:solidFill>
                          <a:effectLst/>
                          <a:latin typeface="Calibri" panose="020F0502020204030204" pitchFamily="34" charset="0"/>
                          <a:ea typeface="DengXian" panose="02010600030101010101" pitchFamily="2" charset="-122"/>
                          <a:cs typeface="+mn-cs"/>
                        </a:rPr>
                        <a:t>Information</a:t>
                      </a: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37630049"/>
                  </a:ext>
                </a:extLst>
              </a:tr>
            </a:tbl>
          </a:graphicData>
        </a:graphic>
      </p:graphicFrame>
    </p:spTree>
    <p:extLst>
      <p:ext uri="{BB962C8B-B14F-4D97-AF65-F5344CB8AC3E}">
        <p14:creationId xmlns:p14="http://schemas.microsoft.com/office/powerpoint/2010/main" val="2809532853"/>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709977" y="540903"/>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WIDs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279543583"/>
              </p:ext>
            </p:extLst>
          </p:nvPr>
        </p:nvGraphicFramePr>
        <p:xfrm>
          <a:off x="1279532" y="1821278"/>
          <a:ext cx="8938292" cy="776281"/>
        </p:xfrm>
        <a:graphic>
          <a:graphicData uri="http://schemas.openxmlformats.org/drawingml/2006/table">
            <a:tbl>
              <a:tblPr/>
              <a:tblGrid>
                <a:gridCol w="1420903">
                  <a:extLst>
                    <a:ext uri="{9D8B030D-6E8A-4147-A177-3AD203B41FA5}">
                      <a16:colId xmlns:a16="http://schemas.microsoft.com/office/drawing/2014/main" val="20000"/>
                    </a:ext>
                  </a:extLst>
                </a:gridCol>
                <a:gridCol w="7517389">
                  <a:extLst>
                    <a:ext uri="{9D8B030D-6E8A-4147-A177-3AD203B41FA5}">
                      <a16:colId xmlns:a16="http://schemas.microsoft.com/office/drawing/2014/main" val="20001"/>
                    </a:ext>
                  </a:extLst>
                </a:gridCol>
              </a:tblGrid>
              <a:tr h="34276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10521">
                <a:tc>
                  <a:txBody>
                    <a:bodyPr/>
                    <a:lstStyle/>
                    <a:p>
                      <a:pPr marL="95250" marR="0" lvl="0" indent="0" algn="l" defTabSz="1219170" rtl="0" eaLnBrk="1" fontAlgn="t" latinLnBrk="0" hangingPunct="1">
                        <a:lnSpc>
                          <a:spcPct val="100000"/>
                        </a:lnSpc>
                        <a:spcBef>
                          <a:spcPts val="0"/>
                        </a:spcBef>
                        <a:spcAft>
                          <a:spcPts val="0"/>
                        </a:spcAft>
                        <a:buClrTx/>
                        <a:buSzTx/>
                        <a:buFontTx/>
                        <a:buNone/>
                        <a:tabLst/>
                        <a:defRPr/>
                      </a:pPr>
                      <a:r>
                        <a:rPr lang="fr-FR" sz="1600" kern="1200" dirty="0">
                          <a:solidFill>
                            <a:schemeClr val="tx1"/>
                          </a:solidFill>
                          <a:effectLst/>
                          <a:latin typeface="Calibri" panose="020F0502020204030204" pitchFamily="34" charset="0"/>
                          <a:ea typeface="DengXian" panose="02010600030101010101" pitchFamily="2" charset="-122"/>
                          <a:cs typeface="+mn-cs"/>
                        </a:rPr>
                        <a:t>SP-190369</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95250" indent="0" algn="l" fontAlgn="t"/>
                      <a:r>
                        <a:rPr lang="en-US" sz="1600" kern="1200" dirty="0">
                          <a:solidFill>
                            <a:schemeClr val="tx1"/>
                          </a:solidFill>
                          <a:effectLst/>
                          <a:latin typeface="Calibri" panose="020F0502020204030204" pitchFamily="34" charset="0"/>
                          <a:ea typeface="DengXian" panose="02010600030101010101" pitchFamily="2" charset="-122"/>
                          <a:cs typeface="+mn-cs"/>
                        </a:rPr>
                        <a:t>Revised WID on energy efficiency of 5G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82252913"/>
                  </a:ext>
                </a:extLst>
              </a:tr>
            </a:tbl>
          </a:graphicData>
        </a:graphic>
      </p:graphicFrame>
    </p:spTree>
    <p:extLst>
      <p:ext uri="{BB962C8B-B14F-4D97-AF65-F5344CB8AC3E}">
        <p14:creationId xmlns:p14="http://schemas.microsoft.com/office/powerpoint/2010/main" val="676358577"/>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a:solidFill>
                  <a:srgbClr val="FF0000"/>
                </a:solidFill>
                <a:latin typeface="Calibri" pitchFamily="34" charset="0"/>
                <a:cs typeface="Times New Roman" pitchFamily="18" charset="0"/>
              </a:rPr>
              <a:t>Rel-16 CH WIs (1/5)</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838866627"/>
              </p:ext>
            </p:extLst>
          </p:nvPr>
        </p:nvGraphicFramePr>
        <p:xfrm>
          <a:off x="190500" y="946151"/>
          <a:ext cx="11920436" cy="5331417"/>
        </p:xfrm>
        <a:graphic>
          <a:graphicData uri="http://schemas.openxmlformats.org/drawingml/2006/table">
            <a:tbl>
              <a:tblPr/>
              <a:tblGrid>
                <a:gridCol w="1843154">
                  <a:extLst>
                    <a:ext uri="{9D8B030D-6E8A-4147-A177-3AD203B41FA5}">
                      <a16:colId xmlns:a16="http://schemas.microsoft.com/office/drawing/2014/main" val="20000"/>
                    </a:ext>
                  </a:extLst>
                </a:gridCol>
                <a:gridCol w="4100555">
                  <a:extLst>
                    <a:ext uri="{9D8B030D-6E8A-4147-A177-3AD203B41FA5}">
                      <a16:colId xmlns:a16="http://schemas.microsoft.com/office/drawing/2014/main" val="20001"/>
                    </a:ext>
                  </a:extLst>
                </a:gridCol>
                <a:gridCol w="3050686">
                  <a:extLst>
                    <a:ext uri="{9D8B030D-6E8A-4147-A177-3AD203B41FA5}">
                      <a16:colId xmlns:a16="http://schemas.microsoft.com/office/drawing/2014/main" val="20003"/>
                    </a:ext>
                  </a:extLst>
                </a:gridCol>
                <a:gridCol w="2926041">
                  <a:extLst>
                    <a:ext uri="{9D8B030D-6E8A-4147-A177-3AD203B41FA5}">
                      <a16:colId xmlns:a16="http://schemas.microsoft.com/office/drawing/2014/main" val="20002"/>
                    </a:ext>
                  </a:extLst>
                </a:gridCol>
              </a:tblGrid>
              <a:tr h="421741">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1" kern="1200" dirty="0">
                          <a:solidFill>
                            <a:schemeClr val="tx1"/>
                          </a:solidFill>
                          <a:effectLst/>
                          <a:latin typeface="+mn-lt"/>
                          <a:ea typeface="+mn-ea"/>
                          <a:cs typeface="+mn-cs"/>
                        </a:rPr>
                        <a:t>Volume Based Charging Aspects for VoLTE</a:t>
                      </a:r>
                      <a:endParaRPr kumimoji="0" lang="en-GB" altLang="zh-CN" sz="1800" b="1"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VBCLTE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65936">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dirty="0">
                          <a:effectLst/>
                          <a:latin typeface="Times New Roman" panose="02020603050405020304" pitchFamily="18" charset="0"/>
                          <a:ea typeface="Times New Roman" panose="02020603050405020304" pitchFamily="18" charset="0"/>
                        </a:rPr>
                        <a:t>810021</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3544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600" b="0" kern="1200" dirty="0">
                          <a:solidFill>
                            <a:schemeClr val="tx1"/>
                          </a:solidFill>
                          <a:effectLst/>
                          <a:latin typeface="+mn-lt"/>
                          <a:ea typeface="+mn-ea"/>
                          <a:cs typeface="+mn-cs"/>
                        </a:rPr>
                        <a:t>China Mobile</a:t>
                      </a:r>
                      <a:endParaRPr kumimoji="0" lang="en-GB" altLang="zh-CN" sz="1600" b="0" i="0" u="none" strike="noStrike" cap="none" normalizeH="0" baseline="0" dirty="0">
                        <a:ln>
                          <a:noFill/>
                        </a:ln>
                        <a:solidFill>
                          <a:schemeClr val="tx1"/>
                        </a:solidFill>
                        <a:effectLst/>
                        <a:latin typeface="+mn-lt"/>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50% -&gt; 50%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793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SA#85 - Sept. 2019 (Previously SA#84 – June 2019)</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TS 32.251, TS 32.260, TS 32.299, TS 32.298</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72458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lgn="l" defTabSz="1219170" rtl="0" eaLnBrk="1" latinLnBrk="0" hangingPunct="1">
                        <a:buFontTx/>
                        <a:buNone/>
                      </a:pP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No input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33544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56887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445666088"/>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a:solidFill>
                  <a:srgbClr val="FF0000"/>
                </a:solidFill>
                <a:latin typeface="Calibri" pitchFamily="34" charset="0"/>
                <a:cs typeface="Times New Roman" pitchFamily="18" charset="0"/>
              </a:rPr>
              <a:t>Rel-16 CH WIs (2/5)</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110146178"/>
              </p:ext>
            </p:extLst>
          </p:nvPr>
        </p:nvGraphicFramePr>
        <p:xfrm>
          <a:off x="190500" y="946151"/>
          <a:ext cx="11920436" cy="5331417"/>
        </p:xfrm>
        <a:graphic>
          <a:graphicData uri="http://schemas.openxmlformats.org/drawingml/2006/table">
            <a:tbl>
              <a:tblPr/>
              <a:tblGrid>
                <a:gridCol w="1843154">
                  <a:extLst>
                    <a:ext uri="{9D8B030D-6E8A-4147-A177-3AD203B41FA5}">
                      <a16:colId xmlns:a16="http://schemas.microsoft.com/office/drawing/2014/main" val="20000"/>
                    </a:ext>
                  </a:extLst>
                </a:gridCol>
                <a:gridCol w="4100555">
                  <a:extLst>
                    <a:ext uri="{9D8B030D-6E8A-4147-A177-3AD203B41FA5}">
                      <a16:colId xmlns:a16="http://schemas.microsoft.com/office/drawing/2014/main" val="20001"/>
                    </a:ext>
                  </a:extLst>
                </a:gridCol>
                <a:gridCol w="3050686">
                  <a:extLst>
                    <a:ext uri="{9D8B030D-6E8A-4147-A177-3AD203B41FA5}">
                      <a16:colId xmlns:a16="http://schemas.microsoft.com/office/drawing/2014/main" val="20003"/>
                    </a:ext>
                  </a:extLst>
                </a:gridCol>
                <a:gridCol w="2926041">
                  <a:extLst>
                    <a:ext uri="{9D8B030D-6E8A-4147-A177-3AD203B41FA5}">
                      <a16:colId xmlns:a16="http://schemas.microsoft.com/office/drawing/2014/main" val="20002"/>
                    </a:ext>
                  </a:extLst>
                </a:gridCol>
              </a:tblGrid>
              <a:tr h="421741">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1" kern="1200">
                          <a:solidFill>
                            <a:schemeClr val="tx1"/>
                          </a:solidFill>
                          <a:effectLst/>
                          <a:latin typeface="+mn-lt"/>
                          <a:ea typeface="+mn-ea"/>
                          <a:cs typeface="+mn-cs"/>
                        </a:rPr>
                        <a:t>Nchf Online and Offline Charging Services </a:t>
                      </a:r>
                      <a:endParaRPr kumimoji="0" lang="en-GB" altLang="zh-CN" sz="1800" b="1"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OFSBI_CH</a:t>
                      </a:r>
                      <a:endParaRPr lang="en-GB" sz="1800" b="1"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65936">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a:effectLst/>
                          <a:latin typeface="Times New Roman" panose="02020603050405020304" pitchFamily="18" charset="0"/>
                          <a:ea typeface="Times New Roman" panose="02020603050405020304" pitchFamily="18" charset="0"/>
                        </a:rPr>
                        <a:t>820030</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3544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600" b="0" kern="1200">
                          <a:solidFill>
                            <a:schemeClr val="tx1"/>
                          </a:solidFill>
                          <a:effectLst/>
                          <a:latin typeface="+mn-lt"/>
                          <a:ea typeface="+mn-ea"/>
                          <a:cs typeface="+mn-cs"/>
                        </a:rPr>
                        <a:t>Huawei</a:t>
                      </a:r>
                      <a:endParaRPr kumimoji="0" lang="en-GB" altLang="zh-CN" sz="1600" b="0" i="0" u="none" strike="noStrike" cap="none" normalizeH="0" baseline="0" dirty="0">
                        <a:ln>
                          <a:noFill/>
                        </a:ln>
                        <a:solidFill>
                          <a:schemeClr val="tx1"/>
                        </a:solidFill>
                        <a:effectLst/>
                        <a:latin typeface="+mn-lt"/>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Calibri" pitchFamily="34" charset="0"/>
                          <a:ea typeface="宋体" pitchFamily="2" charset="-122"/>
                          <a:cs typeface="Arial" charset="0"/>
                        </a:rPr>
                        <a:t>40% -&gt; 70%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793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SA#85 </a:t>
                      </a: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  Sept. 2019</a:t>
                      </a:r>
                      <a:endParaRPr kumimoji="0" lang="en-GB" altLang="zh-CN" sz="1600" b="0" i="0" u="none" strike="noStrike" kern="1200" cap="none" normalizeH="0" baseline="0" dirty="0">
                        <a:ln>
                          <a:noFill/>
                        </a:ln>
                        <a:solidFill>
                          <a:srgbClr val="FF0000"/>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TS 32.240, TS 32.255, TS 32.290, TS 32.291, TS 32.298</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72458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lgn="l" defTabSz="1219170" rtl="0" eaLnBrk="1" latinLnBrk="0" hangingPunct="1">
                        <a:buFontTx/>
                        <a:buNone/>
                      </a:pP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CRs</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were</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agreed</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to TS 32.255 on:</a:t>
                      </a:r>
                    </a:p>
                    <a:p>
                      <a:pPr marL="895335" lvl="1" indent="-285750" algn="l" defTabSz="1219170" rtl="0" eaLnBrk="1" latinLnBrk="0" hangingPunct="1">
                        <a:buFont typeface="Arial" panose="020B0604020202020204" pitchFamily="34" charset="0"/>
                        <a:buChar char="•"/>
                      </a:pPr>
                      <a:r>
                        <a:rPr kumimoji="0" lang="en-US" sz="1500" b="0" i="0" u="none" strike="noStrike" kern="1200" cap="none" normalizeH="0" baseline="0" dirty="0">
                          <a:ln>
                            <a:noFill/>
                          </a:ln>
                          <a:solidFill>
                            <a:schemeClr val="tx1"/>
                          </a:solidFill>
                          <a:effectLst/>
                          <a:latin typeface="Calibri" pitchFamily="34" charset="0"/>
                          <a:ea typeface="宋体" pitchFamily="2" charset="-122"/>
                          <a:cs typeface="Arial" charset="0"/>
                        </a:rPr>
                        <a:t>Fields setting for "Charging Data Request/Response" differentiated between "Converged charging" or "Offline only charging"</a:t>
                      </a:r>
                    </a:p>
                    <a:p>
                      <a:pPr marL="895335" lvl="1" indent="-285750" algn="l" defTabSz="1219170" rtl="0" eaLnBrk="1" latinLnBrk="0" hangingPunct="1">
                        <a:buFont typeface="Arial" panose="020B0604020202020204" pitchFamily="34" charset="0"/>
                        <a:buChar char="•"/>
                      </a:pPr>
                      <a:r>
                        <a:rPr kumimoji="0" lang="en-US" sz="1500" b="0" i="0" u="none" strike="noStrike" kern="1200" cap="none" normalizeH="0" baseline="0" dirty="0">
                          <a:ln>
                            <a:noFill/>
                          </a:ln>
                          <a:solidFill>
                            <a:schemeClr val="tx1"/>
                          </a:solidFill>
                          <a:effectLst/>
                          <a:latin typeface="Calibri" pitchFamily="34" charset="0"/>
                          <a:ea typeface="宋体" pitchFamily="2" charset="-122"/>
                          <a:cs typeface="Arial" charset="0"/>
                        </a:rPr>
                        <a:t>CHF selection for "offline Only" by the SMF when using NRF.  </a:t>
                      </a:r>
                    </a:p>
                    <a:p>
                      <a:pPr marL="609585" lvl="1" indent="0" algn="l" defTabSz="1219170" rtl="0" eaLnBrk="1" latinLnBrk="0" hangingPunct="1">
                        <a:buFont typeface="Arial" panose="020B0604020202020204" pitchFamily="34" charset="0"/>
                        <a:buNone/>
                      </a:pPr>
                      <a:endParaRPr kumimoji="0" lang="en-US" sz="15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fr-FR" sz="1500" b="0" i="0" u="none" strike="noStrike" kern="1200" cap="none" normalizeH="0" baseline="0" dirty="0">
                          <a:ln>
                            <a:noFill/>
                          </a:ln>
                          <a:solidFill>
                            <a:schemeClr val="tx1"/>
                          </a:solidFill>
                          <a:effectLst/>
                          <a:latin typeface="Calibri" pitchFamily="34" charset="0"/>
                          <a:ea typeface="宋体" pitchFamily="2" charset="-122"/>
                          <a:cs typeface="Arial" charset="0"/>
                        </a:rPr>
                        <a:t>A CR </a:t>
                      </a:r>
                      <a:r>
                        <a:rPr kumimoji="0" lang="fr-FR" sz="1500" b="0" i="0" u="none" strike="noStrike" kern="1200" cap="none" normalizeH="0" baseline="0" dirty="0" err="1">
                          <a:ln>
                            <a:noFill/>
                          </a:ln>
                          <a:solidFill>
                            <a:schemeClr val="tx1"/>
                          </a:solidFill>
                          <a:effectLst/>
                          <a:latin typeface="Calibri" pitchFamily="34" charset="0"/>
                          <a:ea typeface="宋体" pitchFamily="2" charset="-122"/>
                          <a:cs typeface="Arial" charset="0"/>
                        </a:rPr>
                        <a:t>was</a:t>
                      </a:r>
                      <a:r>
                        <a:rPr kumimoji="0" lang="fr-FR" sz="15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500" b="0" i="0" u="none" strike="noStrike" kern="1200" cap="none" normalizeH="0" baseline="0" dirty="0" err="1">
                          <a:ln>
                            <a:noFill/>
                          </a:ln>
                          <a:solidFill>
                            <a:schemeClr val="tx1"/>
                          </a:solidFill>
                          <a:effectLst/>
                          <a:latin typeface="Calibri" pitchFamily="34" charset="0"/>
                          <a:ea typeface="宋体" pitchFamily="2" charset="-122"/>
                          <a:cs typeface="Arial" charset="0"/>
                        </a:rPr>
                        <a:t>agreed</a:t>
                      </a:r>
                      <a:r>
                        <a:rPr kumimoji="0" lang="fr-FR" sz="1500" b="0" i="0" u="none" strike="noStrike" kern="1200" cap="none" normalizeH="0" baseline="0" dirty="0">
                          <a:ln>
                            <a:noFill/>
                          </a:ln>
                          <a:solidFill>
                            <a:schemeClr val="tx1"/>
                          </a:solidFill>
                          <a:effectLst/>
                          <a:latin typeface="Calibri" pitchFamily="34" charset="0"/>
                          <a:ea typeface="宋体" pitchFamily="2" charset="-122"/>
                          <a:cs typeface="Arial" charset="0"/>
                        </a:rPr>
                        <a:t> to TS 32.290 for new API </a:t>
                      </a:r>
                      <a:r>
                        <a:rPr kumimoji="0" lang="fr-FR" sz="1500" b="0" i="0" u="none" strike="noStrike" kern="1200" cap="none" normalizeH="0" baseline="0" dirty="0" err="1">
                          <a:ln>
                            <a:noFill/>
                          </a:ln>
                          <a:solidFill>
                            <a:schemeClr val="tx1"/>
                          </a:solidFill>
                          <a:effectLst/>
                          <a:latin typeface="Calibri" pitchFamily="34" charset="0"/>
                          <a:ea typeface="宋体" pitchFamily="2" charset="-122"/>
                          <a:cs typeface="Arial" charset="0"/>
                        </a:rPr>
                        <a:t>Nchf_O</a:t>
                      </a:r>
                      <a:r>
                        <a:rPr kumimoji="0" lang="en-US" sz="1500" b="0" i="0" u="none" strike="noStrike" kern="1200" cap="none" normalizeH="0" baseline="0" dirty="0" err="1">
                          <a:ln>
                            <a:noFill/>
                          </a:ln>
                          <a:solidFill>
                            <a:schemeClr val="tx1"/>
                          </a:solidFill>
                          <a:effectLst/>
                          <a:latin typeface="Calibri" pitchFamily="34" charset="0"/>
                          <a:ea typeface="宋体" pitchFamily="2" charset="-122"/>
                          <a:cs typeface="Arial" charset="0"/>
                        </a:rPr>
                        <a:t>fflineOnlyCharging</a:t>
                      </a:r>
                      <a:r>
                        <a:rPr kumimoji="0" lang="en-US" sz="15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500" b="0" i="0" u="none" strike="noStrike" kern="1200" cap="none" normalizeH="0" baseline="0" dirty="0">
                          <a:ln>
                            <a:noFill/>
                          </a:ln>
                          <a:solidFill>
                            <a:schemeClr val="tx1"/>
                          </a:solidFill>
                          <a:effectLst/>
                          <a:latin typeface="Calibri" pitchFamily="34" charset="0"/>
                          <a:ea typeface="宋体" pitchFamily="2" charset="-122"/>
                          <a:cs typeface="Arial" charset="0"/>
                        </a:rPr>
                        <a:t>service</a:t>
                      </a:r>
                      <a:r>
                        <a:rPr kumimoji="0" lang="en-US" sz="1500" b="0" i="0" u="none" strike="noStrike" kern="1200" cap="none" normalizeH="0" baseline="0" dirty="0">
                          <a:ln>
                            <a:noFill/>
                          </a:ln>
                          <a:solidFill>
                            <a:schemeClr val="tx1"/>
                          </a:solidFill>
                          <a:effectLst/>
                          <a:latin typeface="Calibri" pitchFamily="34" charset="0"/>
                          <a:ea typeface="宋体" pitchFamily="2" charset="-122"/>
                          <a:cs typeface="Arial" charset="0"/>
                        </a:rPr>
                        <a:t>.</a:t>
                      </a:r>
                    </a:p>
                    <a:p>
                      <a:pPr marL="0" lvl="0" indent="0" algn="l" defTabSz="1219170" rtl="0" eaLnBrk="1" latinLnBrk="0" hangingPunct="1">
                        <a:buFontTx/>
                        <a:buNone/>
                      </a:pP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CRs</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were</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agreed</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to stage 3 TS 32.291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Nchf_O</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fflineOnlyCharging</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API </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on:</a:t>
                      </a:r>
                    </a:p>
                    <a:p>
                      <a:pPr marL="895335" lvl="1" indent="-285750" algn="l" defTabSz="1219170" rtl="0" eaLnBrk="1" latinLnBrk="0" hangingPunct="1">
                        <a:buFont typeface="Arial" panose="020B0604020202020204" pitchFamily="34" charset="0"/>
                        <a:buChar char="•"/>
                      </a:pPr>
                      <a:r>
                        <a:rPr kumimoji="0" lang="en-US" sz="1500" b="0" i="0" u="none" strike="noStrike" kern="1200" cap="none" normalizeH="0" baseline="0" dirty="0">
                          <a:ln>
                            <a:noFill/>
                          </a:ln>
                          <a:solidFill>
                            <a:schemeClr val="tx1"/>
                          </a:solidFill>
                          <a:effectLst/>
                          <a:latin typeface="Calibri" pitchFamily="34" charset="0"/>
                          <a:ea typeface="宋体" pitchFamily="2" charset="-122"/>
                          <a:cs typeface="Arial" charset="0"/>
                        </a:rPr>
                        <a:t>Service Operations description</a:t>
                      </a:r>
                    </a:p>
                    <a:p>
                      <a:pPr marL="895335" lvl="1" indent="-285750" algn="l" defTabSz="1219170" rtl="0" eaLnBrk="1" latinLnBrk="0" hangingPunct="1">
                        <a:buFont typeface="Arial" panose="020B0604020202020204" pitchFamily="34" charset="0"/>
                        <a:buChar char="•"/>
                      </a:pPr>
                      <a:r>
                        <a:rPr kumimoji="0" lang="en-US" sz="1500" b="0" i="0" u="none" strike="noStrike" kern="1200" cap="none" normalizeH="0" baseline="0" dirty="0">
                          <a:ln>
                            <a:noFill/>
                          </a:ln>
                          <a:solidFill>
                            <a:schemeClr val="tx1"/>
                          </a:solidFill>
                          <a:effectLst/>
                          <a:latin typeface="Calibri" pitchFamily="34" charset="0"/>
                          <a:ea typeface="宋体" pitchFamily="2" charset="-122"/>
                          <a:cs typeface="Arial" charset="0"/>
                        </a:rPr>
                        <a:t>Resources definition</a:t>
                      </a:r>
                    </a:p>
                    <a:p>
                      <a:pPr marL="895335" lvl="1" indent="-285750" algn="l" defTabSz="1219170" rtl="0" eaLnBrk="1" latinLnBrk="0" hangingPunct="1">
                        <a:buFont typeface="Arial" panose="020B0604020202020204" pitchFamily="34" charset="0"/>
                        <a:buChar char="•"/>
                      </a:pPr>
                      <a:r>
                        <a:rPr kumimoji="0" lang="en-US" sz="1500" b="0" i="0" u="none" strike="noStrike" kern="1200" cap="none" normalizeH="0" baseline="0" dirty="0">
                          <a:ln>
                            <a:noFill/>
                          </a:ln>
                          <a:solidFill>
                            <a:schemeClr val="tx1"/>
                          </a:solidFill>
                          <a:effectLst/>
                          <a:latin typeface="Calibri" pitchFamily="34" charset="0"/>
                          <a:ea typeface="宋体" pitchFamily="2" charset="-122"/>
                          <a:cs typeface="Arial" charset="0"/>
                        </a:rPr>
                        <a:t>Data Model re-using data types from </a:t>
                      </a:r>
                      <a:r>
                        <a:rPr kumimoji="0" lang="fr-FR" sz="1500" b="0" i="0" u="none" strike="noStrike" kern="1200" cap="none" normalizeH="0" baseline="0" dirty="0" err="1">
                          <a:ln>
                            <a:noFill/>
                          </a:ln>
                          <a:solidFill>
                            <a:schemeClr val="tx1"/>
                          </a:solidFill>
                          <a:effectLst/>
                          <a:latin typeface="Calibri" pitchFamily="34" charset="0"/>
                          <a:ea typeface="宋体" pitchFamily="2" charset="-122"/>
                          <a:cs typeface="Arial" charset="0"/>
                        </a:rPr>
                        <a:t>Nchf_ConvergedCharging</a:t>
                      </a:r>
                      <a:r>
                        <a:rPr kumimoji="0" lang="fr-FR" sz="1500" b="0" i="0" u="none" strike="noStrike" kern="1200" cap="none" normalizeH="0" baseline="0" dirty="0">
                          <a:ln>
                            <a:noFill/>
                          </a:ln>
                          <a:solidFill>
                            <a:schemeClr val="tx1"/>
                          </a:solidFill>
                          <a:effectLst/>
                          <a:latin typeface="Calibri" pitchFamily="34" charset="0"/>
                          <a:ea typeface="宋体" pitchFamily="2" charset="-122"/>
                          <a:cs typeface="Arial" charset="0"/>
                        </a:rPr>
                        <a:t> service</a:t>
                      </a:r>
                      <a:endParaRPr kumimoji="0" lang="en-US" sz="15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895335" lvl="1" indent="-285750" algn="l" defTabSz="1219170" rtl="0" eaLnBrk="1" latinLnBrk="0" hangingPunct="1">
                        <a:buFont typeface="Arial" panose="020B0604020202020204" pitchFamily="34" charset="0"/>
                        <a:buChar char="•"/>
                      </a:pPr>
                      <a:r>
                        <a:rPr kumimoji="0" lang="fr-FR" sz="1500" b="0" i="0" u="none" strike="noStrike" kern="1200" cap="none" normalizeH="0" baseline="0" dirty="0">
                          <a:ln>
                            <a:noFill/>
                          </a:ln>
                          <a:solidFill>
                            <a:schemeClr val="tx1"/>
                          </a:solidFill>
                          <a:effectLst/>
                          <a:latin typeface="Calibri" pitchFamily="34" charset="0"/>
                          <a:ea typeface="宋体" pitchFamily="2" charset="-122"/>
                          <a:cs typeface="Arial" charset="0"/>
                        </a:rPr>
                        <a:t>API </a:t>
                      </a:r>
                      <a:r>
                        <a:rPr kumimoji="0" lang="fr-FR" sz="1500" b="0" i="0" u="none" strike="noStrike" kern="1200" cap="none" normalizeH="0" baseline="0" dirty="0" err="1">
                          <a:ln>
                            <a:noFill/>
                          </a:ln>
                          <a:solidFill>
                            <a:schemeClr val="tx1"/>
                          </a:solidFill>
                          <a:effectLst/>
                          <a:latin typeface="Calibri" pitchFamily="34" charset="0"/>
                          <a:ea typeface="宋体" pitchFamily="2" charset="-122"/>
                          <a:cs typeface="Arial" charset="0"/>
                        </a:rPr>
                        <a:t>error</a:t>
                      </a:r>
                      <a:r>
                        <a:rPr kumimoji="0" lang="fr-FR" sz="1500" b="0" i="0" u="none" strike="noStrike" kern="1200" cap="none" normalizeH="0" baseline="0" dirty="0">
                          <a:ln>
                            <a:noFill/>
                          </a:ln>
                          <a:solidFill>
                            <a:schemeClr val="tx1"/>
                          </a:solidFill>
                          <a:effectLst/>
                          <a:latin typeface="Calibri" pitchFamily="34" charset="0"/>
                          <a:ea typeface="宋体" pitchFamily="2" charset="-122"/>
                          <a:cs typeface="Arial" charset="0"/>
                        </a:rPr>
                        <a:t> handling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33544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56887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gridSpan="3">
                  <a:txBody>
                    <a:bodyPr/>
                    <a:lstStyle/>
                    <a:p>
                      <a:r>
                        <a:rPr kumimoji="0" lang="en-GB" sz="1600" b="0" i="0" u="none" strike="noStrike" kern="1200" cap="none" normalizeH="0" baseline="0" dirty="0">
                          <a:ln>
                            <a:noFill/>
                          </a:ln>
                          <a:solidFill>
                            <a:srgbClr val="000000"/>
                          </a:solidFill>
                          <a:effectLst/>
                          <a:latin typeface="Calibri" pitchFamily="34" charset="0"/>
                          <a:ea typeface="宋体" pitchFamily="2" charset="-122"/>
                          <a:cs typeface="Arial" charset="0"/>
                        </a:rPr>
                        <a:t>Rel-16 CRs</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988350359"/>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a:solidFill>
                  <a:srgbClr val="FF0000"/>
                </a:solidFill>
                <a:latin typeface="Calibri" pitchFamily="34" charset="0"/>
                <a:cs typeface="Times New Roman" pitchFamily="18" charset="0"/>
              </a:rPr>
              <a:t>Rel-16 CH WIs (3/5)</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84391945"/>
              </p:ext>
            </p:extLst>
          </p:nvPr>
        </p:nvGraphicFramePr>
        <p:xfrm>
          <a:off x="152400" y="946150"/>
          <a:ext cx="11958536" cy="5246704"/>
        </p:xfrm>
        <a:graphic>
          <a:graphicData uri="http://schemas.openxmlformats.org/drawingml/2006/table">
            <a:tbl>
              <a:tblPr/>
              <a:tblGrid>
                <a:gridCol w="1849045">
                  <a:extLst>
                    <a:ext uri="{9D8B030D-6E8A-4147-A177-3AD203B41FA5}">
                      <a16:colId xmlns:a16="http://schemas.microsoft.com/office/drawing/2014/main" val="20000"/>
                    </a:ext>
                  </a:extLst>
                </a:gridCol>
                <a:gridCol w="4113661">
                  <a:extLst>
                    <a:ext uri="{9D8B030D-6E8A-4147-A177-3AD203B41FA5}">
                      <a16:colId xmlns:a16="http://schemas.microsoft.com/office/drawing/2014/main" val="20001"/>
                    </a:ext>
                  </a:extLst>
                </a:gridCol>
                <a:gridCol w="3060437">
                  <a:extLst>
                    <a:ext uri="{9D8B030D-6E8A-4147-A177-3AD203B41FA5}">
                      <a16:colId xmlns:a16="http://schemas.microsoft.com/office/drawing/2014/main" val="20003"/>
                    </a:ext>
                  </a:extLst>
                </a:gridCol>
                <a:gridCol w="2935393">
                  <a:extLst>
                    <a:ext uri="{9D8B030D-6E8A-4147-A177-3AD203B41FA5}">
                      <a16:colId xmlns:a16="http://schemas.microsoft.com/office/drawing/2014/main" val="20002"/>
                    </a:ext>
                  </a:extLst>
                </a:gridCol>
              </a:tblGrid>
              <a:tr h="421744">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1" kern="1200">
                          <a:solidFill>
                            <a:schemeClr val="tx1"/>
                          </a:solidFill>
                          <a:effectLst/>
                          <a:latin typeface="+mn-lt"/>
                          <a:ea typeface="+mn-ea"/>
                          <a:cs typeface="+mn-cs"/>
                        </a:rPr>
                        <a:t>Charging Enhancement of 5GC interworking with EPC</a:t>
                      </a:r>
                      <a:endParaRPr kumimoji="0" lang="en-GB" altLang="zh-CN" sz="1800" b="1"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5GIEPC_CH</a:t>
                      </a:r>
                      <a:endParaRPr lang="en-GB" sz="1800" b="1"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65939">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a:effectLst/>
                          <a:latin typeface="Times New Roman" panose="02020603050405020304" pitchFamily="18" charset="0"/>
                          <a:ea typeface="Times New Roman" panose="02020603050405020304" pitchFamily="18" charset="0"/>
                        </a:rPr>
                        <a:t>820031 </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3544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600" b="0" kern="1200">
                          <a:solidFill>
                            <a:schemeClr val="tx1"/>
                          </a:solidFill>
                          <a:effectLst/>
                          <a:latin typeface="+mn-lt"/>
                          <a:ea typeface="+mn-ea"/>
                          <a:cs typeface="+mn-cs"/>
                        </a:rPr>
                        <a:t>Huawei</a:t>
                      </a:r>
                      <a:endParaRPr kumimoji="0" lang="en-GB" altLang="zh-CN" sz="1600" b="0" i="0" u="none" strike="noStrike" cap="none" normalizeH="0" baseline="0" dirty="0">
                        <a:ln>
                          <a:noFill/>
                        </a:ln>
                        <a:solidFill>
                          <a:schemeClr val="tx1"/>
                        </a:solidFill>
                        <a:effectLst/>
                        <a:latin typeface="+mn-lt"/>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Calibri" pitchFamily="34" charset="0"/>
                          <a:ea typeface="宋体" pitchFamily="2" charset="-122"/>
                          <a:cs typeface="Arial" charset="0"/>
                        </a:rPr>
                        <a:t>30% -&gt; 60%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9465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SA#85 – Sept.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TS 32.255, TS 32.291, TS 32.298</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72460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lgn="l" defTabSz="1219170" rtl="0" eaLnBrk="1" latinLnBrk="0" hangingPunct="1">
                        <a:buFontTx/>
                        <a:buNone/>
                      </a:pP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CRs</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were</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agreed</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to TS 32.255 on:</a:t>
                      </a:r>
                    </a:p>
                    <a:p>
                      <a:pPr marL="895335" lvl="1" indent="-285750" algn="l" defTabSz="1219170" rtl="0" eaLnBrk="1" latinLnBrk="0" hangingPunct="1">
                        <a:buFont typeface="Arial" panose="020B0604020202020204" pitchFamily="34" charset="0"/>
                        <a:buChar char="•"/>
                      </a:pPr>
                      <a:r>
                        <a:rPr kumimoji="0" lang="en-US" sz="1500" b="0" i="0" u="none" strike="noStrike" kern="1200" cap="none" normalizeH="0" baseline="0" dirty="0">
                          <a:ln>
                            <a:noFill/>
                          </a:ln>
                          <a:solidFill>
                            <a:schemeClr val="tx1"/>
                          </a:solidFill>
                          <a:effectLst/>
                          <a:latin typeface="Calibri" pitchFamily="34" charset="0"/>
                          <a:ea typeface="宋体" pitchFamily="2" charset="-122"/>
                          <a:cs typeface="Arial" charset="0"/>
                        </a:rPr>
                        <a:t>Description of UE is served by EPC:</a:t>
                      </a:r>
                    </a:p>
                    <a:p>
                      <a:pPr marL="1504920" lvl="2" indent="-285750" algn="l" defTabSz="1219170" rtl="0" eaLnBrk="1" latinLnBrk="0" hangingPunct="1">
                        <a:buFont typeface="Arial" panose="020B0604020202020204" pitchFamily="34" charset="0"/>
                        <a:buChar char="•"/>
                      </a:pPr>
                      <a:r>
                        <a:rPr kumimoji="0" lang="en-US" sz="1500" b="0" i="0" u="none" strike="noStrike" kern="1200" cap="none" normalizeH="0" baseline="0" dirty="0">
                          <a:ln>
                            <a:noFill/>
                          </a:ln>
                          <a:solidFill>
                            <a:schemeClr val="tx1"/>
                          </a:solidFill>
                          <a:effectLst/>
                          <a:latin typeface="Calibri" pitchFamily="34" charset="0"/>
                          <a:ea typeface="宋体" pitchFamily="2" charset="-122"/>
                          <a:cs typeface="Arial" charset="0"/>
                        </a:rPr>
                        <a:t>when 5GS interworking is supported =&gt; the PGW-C+SMF with </a:t>
                      </a:r>
                      <a:r>
                        <a:rPr kumimoji="0" lang="en-US" sz="1500" b="0" i="0" u="none" strike="noStrike" kern="1200" cap="none" normalizeH="0" baseline="0" dirty="0" err="1">
                          <a:ln>
                            <a:noFill/>
                          </a:ln>
                          <a:solidFill>
                            <a:schemeClr val="tx1"/>
                          </a:solidFill>
                          <a:effectLst/>
                          <a:latin typeface="Calibri" pitchFamily="34" charset="0"/>
                          <a:ea typeface="宋体" pitchFamily="2" charset="-122"/>
                          <a:cs typeface="Arial" charset="0"/>
                        </a:rPr>
                        <a:t>Nchf</a:t>
                      </a:r>
                      <a:r>
                        <a:rPr kumimoji="0" lang="en-US" sz="1500" b="0" i="0" u="none" strike="noStrike" kern="1200" cap="none" normalizeH="0" baseline="0" dirty="0">
                          <a:ln>
                            <a:noFill/>
                          </a:ln>
                          <a:solidFill>
                            <a:schemeClr val="tx1"/>
                          </a:solidFill>
                          <a:effectLst/>
                          <a:latin typeface="Calibri" pitchFamily="34" charset="0"/>
                          <a:ea typeface="宋体" pitchFamily="2" charset="-122"/>
                          <a:cs typeface="Arial" charset="0"/>
                        </a:rPr>
                        <a:t> to CHF</a:t>
                      </a:r>
                    </a:p>
                    <a:p>
                      <a:pPr marL="1504920" lvl="2" indent="-285750" algn="l" defTabSz="1219170" rtl="0" eaLnBrk="1" latinLnBrk="0" hangingPunct="1">
                        <a:buFont typeface="Arial" panose="020B0604020202020204" pitchFamily="34" charset="0"/>
                        <a:buChar char="•"/>
                      </a:pPr>
                      <a:r>
                        <a:rPr kumimoji="0" lang="en-US" sz="1500" b="0" i="0" u="none" strike="noStrike" kern="1200" cap="none" normalizeH="0" baseline="0" dirty="0">
                          <a:ln>
                            <a:noFill/>
                          </a:ln>
                          <a:solidFill>
                            <a:schemeClr val="tx1"/>
                          </a:solidFill>
                          <a:effectLst/>
                          <a:latin typeface="Calibri" pitchFamily="34" charset="0"/>
                          <a:ea typeface="宋体" pitchFamily="2" charset="-122"/>
                          <a:cs typeface="Arial" charset="0"/>
                        </a:rPr>
                        <a:t>when 5GS interworking is NOT supported  =&gt; the PGW-C+SMF acts as the PGW with </a:t>
                      </a:r>
                      <a:r>
                        <a:rPr kumimoji="0" lang="en-US" sz="1500" b="0" i="0" u="none" strike="noStrike" kern="1200" cap="none" normalizeH="0" baseline="0" dirty="0" err="1">
                          <a:ln>
                            <a:noFill/>
                          </a:ln>
                          <a:solidFill>
                            <a:schemeClr val="tx1"/>
                          </a:solidFill>
                          <a:effectLst/>
                          <a:latin typeface="Calibri" pitchFamily="34" charset="0"/>
                          <a:ea typeface="宋体" pitchFamily="2" charset="-122"/>
                          <a:cs typeface="Arial" charset="0"/>
                        </a:rPr>
                        <a:t>Gy</a:t>
                      </a:r>
                      <a:r>
                        <a:rPr kumimoji="0" lang="en-US" sz="1500" b="0" i="0" u="none" strike="noStrike" kern="1200" cap="none" normalizeH="0" baseline="0" dirty="0">
                          <a:ln>
                            <a:noFill/>
                          </a:ln>
                          <a:solidFill>
                            <a:schemeClr val="tx1"/>
                          </a:solidFill>
                          <a:effectLst/>
                          <a:latin typeface="Calibri" pitchFamily="34" charset="0"/>
                          <a:ea typeface="宋体" pitchFamily="2" charset="-122"/>
                          <a:cs typeface="Arial" charset="0"/>
                        </a:rPr>
                        <a:t>/</a:t>
                      </a:r>
                      <a:r>
                        <a:rPr kumimoji="0" lang="en-US" sz="1500" b="0" i="0" u="none" strike="noStrike" kern="1200" cap="none" normalizeH="0" baseline="0" dirty="0" err="1">
                          <a:ln>
                            <a:noFill/>
                          </a:ln>
                          <a:solidFill>
                            <a:schemeClr val="tx1"/>
                          </a:solidFill>
                          <a:effectLst/>
                          <a:latin typeface="Calibri" pitchFamily="34" charset="0"/>
                          <a:ea typeface="宋体" pitchFamily="2" charset="-122"/>
                          <a:cs typeface="Arial" charset="0"/>
                        </a:rPr>
                        <a:t>Gz</a:t>
                      </a:r>
                      <a:r>
                        <a:rPr kumimoji="0" lang="en-US" sz="1500" b="0" i="0" u="none" strike="noStrike" kern="1200" cap="none" normalizeH="0" baseline="0" dirty="0">
                          <a:ln>
                            <a:noFill/>
                          </a:ln>
                          <a:solidFill>
                            <a:schemeClr val="tx1"/>
                          </a:solidFill>
                          <a:effectLst/>
                          <a:latin typeface="Calibri" pitchFamily="34" charset="0"/>
                          <a:ea typeface="宋体" pitchFamily="2" charset="-122"/>
                          <a:cs typeface="Arial" charset="0"/>
                        </a:rPr>
                        <a:t> to OCS/OFCS</a:t>
                      </a:r>
                    </a:p>
                    <a:p>
                      <a:pPr marL="895335" lvl="1" indent="-285750" algn="l" defTabSz="1219170" rtl="0" eaLnBrk="1" latinLnBrk="0" hangingPunct="1">
                        <a:buFont typeface="Arial" panose="020B0604020202020204" pitchFamily="34" charset="0"/>
                        <a:buChar char="•"/>
                      </a:pPr>
                      <a:r>
                        <a:rPr kumimoji="0" lang="fr-FR" sz="1500" b="0" i="0" u="none" strike="noStrike" kern="1200" cap="none" normalizeH="0" baseline="0" dirty="0">
                          <a:ln>
                            <a:noFill/>
                          </a:ln>
                          <a:solidFill>
                            <a:schemeClr val="tx1"/>
                          </a:solidFill>
                          <a:effectLst/>
                          <a:latin typeface="Calibri" pitchFamily="34" charset="0"/>
                          <a:ea typeface="宋体" pitchFamily="2" charset="-122"/>
                          <a:cs typeface="Arial" charset="0"/>
                        </a:rPr>
                        <a:t>Triggers </a:t>
                      </a:r>
                      <a:r>
                        <a:rPr kumimoji="0" lang="fr-FR" sz="1500" b="0" i="0" u="none" strike="noStrike" kern="1200" cap="none" normalizeH="0" baseline="0" dirty="0" err="1">
                          <a:ln>
                            <a:noFill/>
                          </a:ln>
                          <a:solidFill>
                            <a:schemeClr val="tx1"/>
                          </a:solidFill>
                          <a:effectLst/>
                          <a:latin typeface="Calibri" pitchFamily="34" charset="0"/>
                          <a:ea typeface="宋体" pitchFamily="2" charset="-122"/>
                          <a:cs typeface="Arial" charset="0"/>
                        </a:rPr>
                        <a:t>related</a:t>
                      </a:r>
                      <a:r>
                        <a:rPr kumimoji="0" lang="fr-FR" sz="1500" b="0" i="0" u="none" strike="noStrike" kern="1200" cap="none" normalizeH="0" baseline="0" dirty="0">
                          <a:ln>
                            <a:noFill/>
                          </a:ln>
                          <a:solidFill>
                            <a:schemeClr val="tx1"/>
                          </a:solidFill>
                          <a:effectLst/>
                          <a:latin typeface="Calibri" pitchFamily="34" charset="0"/>
                          <a:ea typeface="宋体" pitchFamily="2" charset="-122"/>
                          <a:cs typeface="Arial" charset="0"/>
                        </a:rPr>
                        <a:t> to </a:t>
                      </a:r>
                      <a:r>
                        <a:rPr kumimoji="0" lang="fr-FR" sz="1500" b="0" i="0" u="none" strike="noStrike" kern="1200" cap="none" normalizeH="0" baseline="0" dirty="0" err="1">
                          <a:ln>
                            <a:noFill/>
                          </a:ln>
                          <a:solidFill>
                            <a:schemeClr val="tx1"/>
                          </a:solidFill>
                          <a:effectLst/>
                          <a:latin typeface="Calibri" pitchFamily="34" charset="0"/>
                          <a:ea typeface="宋体" pitchFamily="2" charset="-122"/>
                          <a:cs typeface="Arial" charset="0"/>
                        </a:rPr>
                        <a:t>interworking</a:t>
                      </a:r>
                      <a:r>
                        <a:rPr kumimoji="0" lang="fr-FR" sz="1500" b="0" i="0" u="none" strike="noStrike" kern="1200" cap="none" normalizeH="0" baseline="0" dirty="0">
                          <a:ln>
                            <a:noFill/>
                          </a:ln>
                          <a:solidFill>
                            <a:schemeClr val="tx1"/>
                          </a:solidFill>
                          <a:effectLst/>
                          <a:latin typeface="Calibri" pitchFamily="34" charset="0"/>
                          <a:ea typeface="宋体" pitchFamily="2" charset="-122"/>
                          <a:cs typeface="Arial" charset="0"/>
                        </a:rPr>
                        <a:t> and </a:t>
                      </a:r>
                      <a:r>
                        <a:rPr kumimoji="0" lang="fr-FR" sz="1500" b="0" i="0" u="none" strike="noStrike" kern="1200" cap="none" normalizeH="0" baseline="0" dirty="0" err="1">
                          <a:ln>
                            <a:noFill/>
                          </a:ln>
                          <a:solidFill>
                            <a:schemeClr val="tx1"/>
                          </a:solidFill>
                          <a:effectLst/>
                          <a:latin typeface="Calibri" pitchFamily="34" charset="0"/>
                          <a:ea typeface="宋体" pitchFamily="2" charset="-122"/>
                          <a:cs typeface="Arial" charset="0"/>
                        </a:rPr>
                        <a:t>counts</a:t>
                      </a:r>
                      <a:r>
                        <a:rPr kumimoji="0" lang="fr-FR" sz="1500" b="0" i="0" u="none" strike="noStrike" kern="1200" cap="none" normalizeH="0" baseline="0" dirty="0">
                          <a:ln>
                            <a:noFill/>
                          </a:ln>
                          <a:solidFill>
                            <a:schemeClr val="tx1"/>
                          </a:solidFill>
                          <a:effectLst/>
                          <a:latin typeface="Calibri" pitchFamily="34" charset="0"/>
                          <a:ea typeface="宋体" pitchFamily="2" charset="-122"/>
                          <a:cs typeface="Arial" charset="0"/>
                        </a:rPr>
                        <a:t>/quota handling for source/</a:t>
                      </a:r>
                      <a:r>
                        <a:rPr kumimoji="0" lang="fr-FR" sz="1500" b="0" i="0" u="none" strike="noStrike" kern="1200" cap="none" normalizeH="0" baseline="0" dirty="0" err="1">
                          <a:ln>
                            <a:noFill/>
                          </a:ln>
                          <a:solidFill>
                            <a:schemeClr val="tx1"/>
                          </a:solidFill>
                          <a:effectLst/>
                          <a:latin typeface="Calibri" pitchFamily="34" charset="0"/>
                          <a:ea typeface="宋体" pitchFamily="2" charset="-122"/>
                          <a:cs typeface="Arial" charset="0"/>
                        </a:rPr>
                        <a:t>target</a:t>
                      </a:r>
                      <a:r>
                        <a:rPr kumimoji="0" lang="fr-FR" sz="15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500" b="0" i="0" u="none" strike="noStrike" kern="1200" cap="none" normalizeH="0" baseline="0" dirty="0" err="1">
                          <a:ln>
                            <a:noFill/>
                          </a:ln>
                          <a:solidFill>
                            <a:schemeClr val="tx1"/>
                          </a:solidFill>
                          <a:effectLst/>
                          <a:latin typeface="Calibri" pitchFamily="34" charset="0"/>
                          <a:ea typeface="宋体" pitchFamily="2" charset="-122"/>
                          <a:cs typeface="Arial" charset="0"/>
                        </a:rPr>
                        <a:t>accesses</a:t>
                      </a:r>
                      <a:r>
                        <a:rPr kumimoji="0" lang="fr-FR" sz="1500" b="0" i="0" u="none" strike="noStrike" kern="1200" cap="none" normalizeH="0" baseline="0" dirty="0">
                          <a:ln>
                            <a:noFill/>
                          </a:ln>
                          <a:solidFill>
                            <a:schemeClr val="tx1"/>
                          </a:solidFill>
                          <a:effectLst/>
                          <a:latin typeface="Calibri" pitchFamily="34" charset="0"/>
                          <a:ea typeface="宋体" pitchFamily="2" charset="-122"/>
                          <a:cs typeface="Arial" charset="0"/>
                        </a:rPr>
                        <a:t>.</a:t>
                      </a:r>
                    </a:p>
                    <a:p>
                      <a:pPr marL="895335" lvl="1" indent="-285750" algn="l" defTabSz="1219170" rtl="0" eaLnBrk="1" latinLnBrk="0" hangingPunct="1">
                        <a:buFont typeface="Arial" panose="020B0604020202020204" pitchFamily="34" charset="0"/>
                        <a:buChar char="•"/>
                      </a:pPr>
                      <a:r>
                        <a:rPr kumimoji="0" lang="fr-FR" sz="1500" b="0" i="0" u="none" strike="noStrike" kern="1200" cap="none" normalizeH="0" baseline="0" dirty="0">
                          <a:ln>
                            <a:noFill/>
                          </a:ln>
                          <a:solidFill>
                            <a:schemeClr val="tx1"/>
                          </a:solidFill>
                          <a:effectLst/>
                          <a:latin typeface="Calibri" pitchFamily="34" charset="0"/>
                          <a:ea typeface="宋体" pitchFamily="2" charset="-122"/>
                          <a:cs typeface="Arial" charset="0"/>
                        </a:rPr>
                        <a:t>New Annex "</a:t>
                      </a:r>
                      <a:r>
                        <a:rPr kumimoji="0" lang="fr-FR" sz="1500" b="0" i="0" u="none" strike="noStrike" kern="1200" cap="none" normalizeH="0" baseline="0" dirty="0" err="1">
                          <a:ln>
                            <a:noFill/>
                          </a:ln>
                          <a:solidFill>
                            <a:schemeClr val="tx1"/>
                          </a:solidFill>
                          <a:effectLst/>
                          <a:latin typeface="Calibri" pitchFamily="34" charset="0"/>
                          <a:ea typeface="宋体" pitchFamily="2" charset="-122"/>
                          <a:cs typeface="Arial" charset="0"/>
                        </a:rPr>
                        <a:t>Interworking</a:t>
                      </a:r>
                      <a:r>
                        <a:rPr kumimoji="0" lang="fr-FR" sz="1500" b="0" i="0" u="none" strike="noStrike" kern="1200" cap="none" normalizeH="0" baseline="0" dirty="0">
                          <a:ln>
                            <a:noFill/>
                          </a:ln>
                          <a:solidFill>
                            <a:schemeClr val="tx1"/>
                          </a:solidFill>
                          <a:effectLst/>
                          <a:latin typeface="Calibri" pitchFamily="34" charset="0"/>
                          <a:ea typeface="宋体" pitchFamily="2" charset="-122"/>
                          <a:cs typeface="Arial" charset="0"/>
                        </a:rPr>
                        <a:t>" to capture the </a:t>
                      </a:r>
                      <a:r>
                        <a:rPr kumimoji="0" lang="fr-FR" sz="1500" b="0" i="0" u="none" strike="noStrike" kern="1200" cap="none" normalizeH="0" baseline="0" dirty="0" err="1">
                          <a:ln>
                            <a:noFill/>
                          </a:ln>
                          <a:solidFill>
                            <a:schemeClr val="tx1"/>
                          </a:solidFill>
                          <a:effectLst/>
                          <a:latin typeface="Calibri" pitchFamily="34" charset="0"/>
                          <a:ea typeface="宋体" pitchFamily="2" charset="-122"/>
                          <a:cs typeface="Arial" charset="0"/>
                        </a:rPr>
                        <a:t>difference</a:t>
                      </a:r>
                      <a:r>
                        <a:rPr kumimoji="0" lang="fr-FR" sz="1500" b="0" i="0" u="none" strike="noStrike" kern="1200" cap="none" normalizeH="0" baseline="0" dirty="0">
                          <a:ln>
                            <a:noFill/>
                          </a:ln>
                          <a:solidFill>
                            <a:schemeClr val="tx1"/>
                          </a:solidFill>
                          <a:effectLst/>
                          <a:latin typeface="Calibri" pitchFamily="34" charset="0"/>
                          <a:ea typeface="宋体" pitchFamily="2" charset="-122"/>
                          <a:cs typeface="Arial" charset="0"/>
                        </a:rPr>
                        <a:t> for Charging information </a:t>
                      </a:r>
                      <a:r>
                        <a:rPr kumimoji="0" lang="fr-FR" sz="1500" b="0" i="0" u="none" strike="noStrike" kern="1200" cap="none" normalizeH="0" baseline="0" dirty="0" err="1">
                          <a:ln>
                            <a:noFill/>
                          </a:ln>
                          <a:solidFill>
                            <a:schemeClr val="tx1"/>
                          </a:solidFill>
                          <a:effectLst/>
                          <a:latin typeface="Calibri" pitchFamily="34" charset="0"/>
                          <a:ea typeface="宋体" pitchFamily="2" charset="-122"/>
                          <a:cs typeface="Arial" charset="0"/>
                        </a:rPr>
                        <a:t>compared</a:t>
                      </a:r>
                      <a:r>
                        <a:rPr kumimoji="0" lang="fr-FR" sz="1500" b="0" i="0" u="none" strike="noStrike" kern="1200" cap="none" normalizeH="0" baseline="0" dirty="0">
                          <a:ln>
                            <a:noFill/>
                          </a:ln>
                          <a:solidFill>
                            <a:schemeClr val="tx1"/>
                          </a:solidFill>
                          <a:effectLst/>
                          <a:latin typeface="Calibri" pitchFamily="34" charset="0"/>
                          <a:ea typeface="宋体" pitchFamily="2" charset="-122"/>
                          <a:cs typeface="Arial" charset="0"/>
                        </a:rPr>
                        <a:t> to 5G</a:t>
                      </a:r>
                    </a:p>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fr-FR" sz="15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fr-FR" sz="1500" b="0" i="0" u="none" strike="noStrike" kern="1200" cap="none" normalizeH="0" baseline="0" dirty="0">
                          <a:ln>
                            <a:noFill/>
                          </a:ln>
                          <a:solidFill>
                            <a:schemeClr val="tx1"/>
                          </a:solidFill>
                          <a:effectLst/>
                          <a:latin typeface="Calibri" pitchFamily="34" charset="0"/>
                          <a:ea typeface="宋体" pitchFamily="2" charset="-122"/>
                          <a:cs typeface="Arial" charset="0"/>
                        </a:rPr>
                        <a:t>A CR </a:t>
                      </a:r>
                      <a:r>
                        <a:rPr kumimoji="0" lang="fr-FR" sz="1500" b="0" i="0" u="none" strike="noStrike" kern="1200" cap="none" normalizeH="0" baseline="0" dirty="0" err="1">
                          <a:ln>
                            <a:noFill/>
                          </a:ln>
                          <a:solidFill>
                            <a:schemeClr val="tx1"/>
                          </a:solidFill>
                          <a:effectLst/>
                          <a:latin typeface="Calibri" pitchFamily="34" charset="0"/>
                          <a:ea typeface="宋体" pitchFamily="2" charset="-122"/>
                          <a:cs typeface="Arial" charset="0"/>
                        </a:rPr>
                        <a:t>was</a:t>
                      </a:r>
                      <a:r>
                        <a:rPr kumimoji="0" lang="fr-FR" sz="15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500" b="0" i="0" u="none" strike="noStrike" kern="1200" cap="none" normalizeH="0" baseline="0" dirty="0" err="1">
                          <a:ln>
                            <a:noFill/>
                          </a:ln>
                          <a:solidFill>
                            <a:schemeClr val="tx1"/>
                          </a:solidFill>
                          <a:effectLst/>
                          <a:latin typeface="Calibri" pitchFamily="34" charset="0"/>
                          <a:ea typeface="宋体" pitchFamily="2" charset="-122"/>
                          <a:cs typeface="Arial" charset="0"/>
                        </a:rPr>
                        <a:t>agreed</a:t>
                      </a:r>
                      <a:r>
                        <a:rPr kumimoji="0" lang="fr-FR" sz="1500" b="0" i="0" u="none" strike="noStrike" kern="1200" cap="none" normalizeH="0" baseline="0" dirty="0">
                          <a:ln>
                            <a:noFill/>
                          </a:ln>
                          <a:solidFill>
                            <a:schemeClr val="tx1"/>
                          </a:solidFill>
                          <a:effectLst/>
                          <a:latin typeface="Calibri" pitchFamily="34" charset="0"/>
                          <a:ea typeface="宋体" pitchFamily="2" charset="-122"/>
                          <a:cs typeface="Arial" charset="0"/>
                        </a:rPr>
                        <a:t> to TS 32.291 </a:t>
                      </a:r>
                      <a:r>
                        <a:rPr kumimoji="0" lang="fr-FR" sz="1500" b="0" i="0" u="none" strike="noStrike" kern="1200" cap="none" normalizeH="0" baseline="0" dirty="0" err="1">
                          <a:ln>
                            <a:noFill/>
                          </a:ln>
                          <a:solidFill>
                            <a:schemeClr val="tx1"/>
                          </a:solidFill>
                          <a:effectLst/>
                          <a:latin typeface="Calibri" pitchFamily="34" charset="0"/>
                          <a:ea typeface="宋体" pitchFamily="2" charset="-122"/>
                          <a:cs typeface="Arial" charset="0"/>
                        </a:rPr>
                        <a:t>introducing</a:t>
                      </a:r>
                      <a:r>
                        <a:rPr kumimoji="0" lang="fr-FR" sz="15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500" b="0" i="0" u="none" strike="noStrike" kern="1200" cap="none" normalizeH="0" baseline="0" dirty="0" err="1">
                          <a:ln>
                            <a:noFill/>
                          </a:ln>
                          <a:solidFill>
                            <a:schemeClr val="tx1"/>
                          </a:solidFill>
                          <a:effectLst/>
                          <a:latin typeface="Calibri" pitchFamily="34" charset="0"/>
                          <a:ea typeface="宋体" pitchFamily="2" charset="-122"/>
                          <a:cs typeface="Arial" charset="0"/>
                        </a:rPr>
                        <a:t>handover</a:t>
                      </a:r>
                      <a:r>
                        <a:rPr kumimoji="0" lang="fr-FR" sz="1500" b="0" i="0" u="none" strike="noStrike" kern="1200" cap="none" normalizeH="0" baseline="0" dirty="0">
                          <a:ln>
                            <a:noFill/>
                          </a:ln>
                          <a:solidFill>
                            <a:schemeClr val="tx1"/>
                          </a:solidFill>
                          <a:effectLst/>
                          <a:latin typeface="Calibri" pitchFamily="34" charset="0"/>
                          <a:ea typeface="宋体" pitchFamily="2" charset="-122"/>
                          <a:cs typeface="Arial" charset="0"/>
                        </a:rPr>
                        <a:t> cancel/start/</a:t>
                      </a:r>
                      <a:r>
                        <a:rPr kumimoji="0" lang="fr-FR" sz="1500" b="0" i="0" u="none" strike="noStrike" kern="1200" cap="none" normalizeH="0" baseline="0" dirty="0" err="1">
                          <a:ln>
                            <a:noFill/>
                          </a:ln>
                          <a:solidFill>
                            <a:schemeClr val="tx1"/>
                          </a:solidFill>
                          <a:effectLst/>
                          <a:latin typeface="Calibri" pitchFamily="34" charset="0"/>
                          <a:ea typeface="宋体" pitchFamily="2" charset="-122"/>
                          <a:cs typeface="Arial" charset="0"/>
                        </a:rPr>
                        <a:t>complete</a:t>
                      </a:r>
                      <a:r>
                        <a:rPr kumimoji="0" lang="fr-FR" sz="1500" b="0" i="0" u="none" strike="noStrike" kern="1200" cap="none" normalizeH="0" baseline="0" dirty="0">
                          <a:ln>
                            <a:noFill/>
                          </a:ln>
                          <a:solidFill>
                            <a:schemeClr val="tx1"/>
                          </a:solidFill>
                          <a:effectLst/>
                          <a:latin typeface="Calibri" pitchFamily="34" charset="0"/>
                          <a:ea typeface="宋体" pitchFamily="2" charset="-122"/>
                          <a:cs typeface="Arial" charset="0"/>
                        </a:rPr>
                        <a:t>" triggers</a:t>
                      </a:r>
                      <a:r>
                        <a:rPr kumimoji="0" lang="en-US" sz="1500" b="0" i="0" u="none" strike="noStrike" kern="1200" cap="none" normalizeH="0" baseline="0" dirty="0">
                          <a:ln>
                            <a:noFill/>
                          </a:ln>
                          <a:solidFill>
                            <a:schemeClr val="tx1"/>
                          </a:solidFill>
                          <a:effectLst/>
                          <a:latin typeface="Calibri" pitchFamily="34" charset="0"/>
                          <a:ea typeface="宋体" pitchFamily="2" charset="-122"/>
                          <a:cs typeface="Arial" charset="0"/>
                        </a:rPr>
                        <a:t>.</a:t>
                      </a:r>
                    </a:p>
                    <a:p>
                      <a:pPr marL="895335" lvl="1" indent="-285750" algn="l" defTabSz="1219170" rtl="0" eaLnBrk="1" latinLnBrk="0" hangingPunct="1">
                        <a:buFont typeface="Arial" panose="020B0604020202020204" pitchFamily="34" charset="0"/>
                        <a:buChar char="•"/>
                      </a:pPr>
                      <a:endParaRPr kumimoji="0" lang="fr-FR" sz="15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0" lvl="0" indent="0" algn="l" defTabSz="1219170" rtl="0" eaLnBrk="1" latinLnBrk="0" hangingPunct="1">
                        <a:buFontTx/>
                        <a:buNone/>
                      </a:pPr>
                      <a:endParaRPr kumimoji="0" lang="en-US" sz="15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33544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56887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gridSpan="3">
                  <a:txBody>
                    <a:bodyPr/>
                    <a:lstStyle/>
                    <a:p>
                      <a:r>
                        <a:rPr kumimoji="0" lang="en-GB" sz="1600" b="0" i="0" u="none" strike="noStrike" kern="1200" cap="none" normalizeH="0" baseline="0" dirty="0">
                          <a:ln>
                            <a:noFill/>
                          </a:ln>
                          <a:solidFill>
                            <a:srgbClr val="000000"/>
                          </a:solidFill>
                          <a:effectLst/>
                          <a:latin typeface="Calibri" pitchFamily="34" charset="0"/>
                          <a:ea typeface="宋体" pitchFamily="2" charset="-122"/>
                          <a:cs typeface="Arial" charset="0"/>
                        </a:rPr>
                        <a:t>Rel-16 CRs</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765617917"/>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Grp="1"/>
          </p:cNvSpPr>
          <p:nvPr>
            <p:ph type="body" idx="1"/>
          </p:nvPr>
        </p:nvSpPr>
        <p:spPr>
          <a:xfrm>
            <a:off x="1871302" y="1762526"/>
            <a:ext cx="8449396" cy="4738130"/>
          </a:xfrm>
        </p:spPr>
        <p:txBody>
          <a:bodyPr/>
          <a:lstStyle/>
          <a:p>
            <a:pPr>
              <a:lnSpc>
                <a:spcPct val="90000"/>
              </a:lnSpc>
              <a:spcBef>
                <a:spcPct val="10000"/>
              </a:spcBef>
            </a:pPr>
            <a:r>
              <a:rPr lang="en-GB" altLang="zh-CN" sz="2400" dirty="0">
                <a:cs typeface="Times New Roman" pitchFamily="18" charset="0"/>
              </a:rPr>
              <a:t>SA5		</a:t>
            </a:r>
            <a:endParaRPr lang="en-GB" altLang="zh-CN" sz="2400" dirty="0">
              <a:solidFill>
                <a:srgbClr val="FF0000"/>
              </a:solidFill>
              <a:cs typeface="Times New Roman" pitchFamily="18" charset="0"/>
            </a:endParaRPr>
          </a:p>
          <a:p>
            <a:pPr>
              <a:lnSpc>
                <a:spcPct val="90000"/>
              </a:lnSpc>
              <a:buNone/>
            </a:pPr>
            <a:r>
              <a:rPr lang="en-GB" altLang="zh-CN" sz="2000" dirty="0">
                <a:cs typeface="Times New Roman" pitchFamily="18" charset="0"/>
              </a:rPr>
              <a:t>	Thomas Tovinger (Ericsson) 			Chair 	since 08/2015</a:t>
            </a:r>
            <a:br>
              <a:rPr lang="en-GB" altLang="zh-CN" sz="2000" dirty="0">
                <a:cs typeface="Times New Roman" pitchFamily="18" charset="0"/>
              </a:rPr>
            </a:br>
            <a:r>
              <a:rPr lang="en-GB" altLang="zh-CN" sz="2000" dirty="0">
                <a:cs typeface="Times New Roman" pitchFamily="18" charset="0"/>
              </a:rPr>
              <a:t>Jean-Michel Cornily (Orange) 		VC 	s</a:t>
            </a:r>
            <a:r>
              <a:rPr lang="en-GB" sz="2000" dirty="0">
                <a:ea typeface="宋体" pitchFamily="2" charset="-122"/>
                <a:cs typeface="Times New Roman" pitchFamily="18" charset="0"/>
              </a:rPr>
              <a:t>ince 0</a:t>
            </a:r>
            <a:r>
              <a:rPr lang="en-GB" altLang="zh-CN" sz="2000" dirty="0">
                <a:cs typeface="Times New Roman" pitchFamily="18" charset="0"/>
              </a:rPr>
              <a:t>8/2013</a:t>
            </a:r>
            <a:br>
              <a:rPr lang="en-GB" altLang="zh-CN" sz="2000" dirty="0">
                <a:cs typeface="Times New Roman" pitchFamily="18" charset="0"/>
              </a:rPr>
            </a:br>
            <a:r>
              <a:rPr lang="en-GB" altLang="zh-CN" sz="2000" dirty="0">
                <a:cs typeface="Times New Roman" pitchFamily="18" charset="0"/>
              </a:rPr>
              <a:t>Christian Toche (Huawei) 			VC 	s</a:t>
            </a:r>
            <a:r>
              <a:rPr lang="en-GB" sz="2000" dirty="0">
                <a:ea typeface="宋体" pitchFamily="2" charset="-122"/>
                <a:cs typeface="Times New Roman" pitchFamily="18" charset="0"/>
              </a:rPr>
              <a:t>ince 0</a:t>
            </a:r>
            <a:r>
              <a:rPr lang="en-GB" altLang="zh-CN" sz="2000" dirty="0">
                <a:cs typeface="Times New Roman" pitchFamily="18" charset="0"/>
              </a:rPr>
              <a:t>8/2015</a:t>
            </a:r>
          </a:p>
          <a:p>
            <a:pPr>
              <a:lnSpc>
                <a:spcPct val="90000"/>
              </a:lnSpc>
              <a:buFontTx/>
              <a:buNone/>
            </a:pPr>
            <a:endParaRPr lang="en-GB" altLang="zh-CN" sz="800" dirty="0">
              <a:solidFill>
                <a:srgbClr val="FF0000"/>
              </a:solidFill>
              <a:cs typeface="Times New Roman" pitchFamily="18" charset="0"/>
            </a:endParaRPr>
          </a:p>
          <a:p>
            <a:pPr>
              <a:lnSpc>
                <a:spcPct val="90000"/>
              </a:lnSpc>
            </a:pPr>
            <a:r>
              <a:rPr lang="en-GB" altLang="zh-CN" sz="2400" dirty="0">
                <a:cs typeface="Times New Roman" pitchFamily="18" charset="0"/>
              </a:rPr>
              <a:t>Charging Sub-Working Group (SWG)</a:t>
            </a:r>
          </a:p>
          <a:p>
            <a:pPr>
              <a:lnSpc>
                <a:spcPct val="90000"/>
              </a:lnSpc>
              <a:buFontTx/>
              <a:buNone/>
            </a:pPr>
            <a:r>
              <a:rPr lang="en-GB" altLang="zh-CN" sz="2000" dirty="0">
                <a:cs typeface="Times New Roman" pitchFamily="18" charset="0"/>
              </a:rPr>
              <a:t>	Maryse Gardella (Nokia)			Chair	since 08/2013</a:t>
            </a:r>
            <a:br>
              <a:rPr lang="en-GB" altLang="zh-CN" sz="2000" dirty="0">
                <a:cs typeface="Times New Roman" pitchFamily="18" charset="0"/>
              </a:rPr>
            </a:br>
            <a:r>
              <a:rPr lang="en-GB" altLang="zh-CN" sz="2000" dirty="0">
                <a:cs typeface="Times New Roman" pitchFamily="18" charset="0"/>
              </a:rPr>
              <a:t>Chen Shan (Huawei)				VC	since 05/2016</a:t>
            </a:r>
          </a:p>
          <a:p>
            <a:pPr>
              <a:lnSpc>
                <a:spcPct val="90000"/>
              </a:lnSpc>
              <a:buFontTx/>
              <a:buNone/>
            </a:pPr>
            <a:endParaRPr lang="en-GB" altLang="zh-CN" sz="2000" dirty="0">
              <a:solidFill>
                <a:srgbClr val="FF0000"/>
              </a:solidFill>
              <a:cs typeface="Times New Roman" pitchFamily="18" charset="0"/>
            </a:endParaRPr>
          </a:p>
          <a:p>
            <a:pPr>
              <a:lnSpc>
                <a:spcPct val="90000"/>
              </a:lnSpc>
            </a:pPr>
            <a:r>
              <a:rPr lang="en-GB" altLang="zh-CN" sz="2400" dirty="0">
                <a:cs typeface="Times New Roman" pitchFamily="18" charset="0"/>
              </a:rPr>
              <a:t>OAM&amp;P Sub-Working Group (SWG)</a:t>
            </a:r>
            <a:br>
              <a:rPr lang="en-GB" altLang="zh-CN" sz="2000" dirty="0">
                <a:cs typeface="Times New Roman" pitchFamily="18" charset="0"/>
              </a:rPr>
            </a:br>
            <a:r>
              <a:rPr lang="en-GB" altLang="zh-CN" sz="2000" dirty="0">
                <a:cs typeface="Times New Roman" pitchFamily="18" charset="0"/>
              </a:rPr>
              <a:t>Christian Toche (Huawei) 			Chair 	s</a:t>
            </a:r>
            <a:r>
              <a:rPr lang="en-GB" sz="2000" dirty="0">
                <a:ea typeface="宋体" pitchFamily="2" charset="-122"/>
                <a:cs typeface="Times New Roman" pitchFamily="18" charset="0"/>
              </a:rPr>
              <a:t>ince 01</a:t>
            </a:r>
            <a:r>
              <a:rPr lang="en-GB" altLang="zh-CN" sz="2000" dirty="0">
                <a:cs typeface="Times New Roman" pitchFamily="18" charset="0"/>
              </a:rPr>
              <a:t>/2016</a:t>
            </a:r>
            <a:br>
              <a:rPr lang="en-GB" altLang="zh-CN" sz="2000" dirty="0">
                <a:cs typeface="Times New Roman" pitchFamily="18" charset="0"/>
              </a:rPr>
            </a:br>
            <a:endParaRPr lang="en-GB" altLang="zh-CN" sz="2400" dirty="0">
              <a:cs typeface="Times New Roman" pitchFamily="18" charset="0"/>
            </a:endParaRPr>
          </a:p>
          <a:p>
            <a:pPr marL="0" indent="0">
              <a:lnSpc>
                <a:spcPct val="90000"/>
              </a:lnSpc>
              <a:buNone/>
            </a:pPr>
            <a:br>
              <a:rPr lang="en-GB" altLang="zh-CN" sz="1600" dirty="0">
                <a:cs typeface="Times New Roman" pitchFamily="18" charset="0"/>
              </a:rPr>
            </a:br>
            <a:endParaRPr lang="en-AU" sz="1600" dirty="0">
              <a:solidFill>
                <a:srgbClr val="FF3300"/>
              </a:solidFill>
              <a:ea typeface="宋体" pitchFamily="2" charset="-122"/>
              <a:cs typeface="Times New Roman" pitchFamily="18" charset="0"/>
            </a:endParaRPr>
          </a:p>
        </p:txBody>
      </p:sp>
      <p:sp>
        <p:nvSpPr>
          <p:cNvPr id="9219" name="Rectangle 4"/>
          <p:cNvSpPr>
            <a:spLocks noGrp="1"/>
          </p:cNvSpPr>
          <p:nvPr>
            <p:ph type="title"/>
          </p:nvPr>
        </p:nvSpPr>
        <p:spPr>
          <a:xfrm>
            <a:off x="2026170" y="357344"/>
            <a:ext cx="6834188" cy="692150"/>
          </a:xfrm>
        </p:spPr>
        <p:txBody>
          <a:bodyPr/>
          <a:lstStyle/>
          <a:p>
            <a:r>
              <a:rPr lang="en-GB" sz="4000" dirty="0"/>
              <a:t>SA5 leadership</a:t>
            </a:r>
          </a:p>
        </p:txBody>
      </p:sp>
    </p:spTree>
    <p:extLst>
      <p:ext uri="{BB962C8B-B14F-4D97-AF65-F5344CB8AC3E}">
        <p14:creationId xmlns:p14="http://schemas.microsoft.com/office/powerpoint/2010/main" val="1070063465"/>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a:solidFill>
                  <a:srgbClr val="FF0000"/>
                </a:solidFill>
                <a:latin typeface="Calibri" pitchFamily="34" charset="0"/>
                <a:cs typeface="Times New Roman" pitchFamily="18" charset="0"/>
              </a:rPr>
              <a:t>Rel-16 CH WIs (4/5)</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919037741"/>
              </p:ext>
            </p:extLst>
          </p:nvPr>
        </p:nvGraphicFramePr>
        <p:xfrm>
          <a:off x="133350" y="946151"/>
          <a:ext cx="11977585" cy="5331418"/>
        </p:xfrm>
        <a:graphic>
          <a:graphicData uri="http://schemas.openxmlformats.org/drawingml/2006/table">
            <a:tbl>
              <a:tblPr/>
              <a:tblGrid>
                <a:gridCol w="1851990">
                  <a:extLst>
                    <a:ext uri="{9D8B030D-6E8A-4147-A177-3AD203B41FA5}">
                      <a16:colId xmlns:a16="http://schemas.microsoft.com/office/drawing/2014/main" val="20000"/>
                    </a:ext>
                  </a:extLst>
                </a:gridCol>
                <a:gridCol w="4120214">
                  <a:extLst>
                    <a:ext uri="{9D8B030D-6E8A-4147-A177-3AD203B41FA5}">
                      <a16:colId xmlns:a16="http://schemas.microsoft.com/office/drawing/2014/main" val="20001"/>
                    </a:ext>
                  </a:extLst>
                </a:gridCol>
                <a:gridCol w="3065312">
                  <a:extLst>
                    <a:ext uri="{9D8B030D-6E8A-4147-A177-3AD203B41FA5}">
                      <a16:colId xmlns:a16="http://schemas.microsoft.com/office/drawing/2014/main" val="20003"/>
                    </a:ext>
                  </a:extLst>
                </a:gridCol>
                <a:gridCol w="2940069">
                  <a:extLst>
                    <a:ext uri="{9D8B030D-6E8A-4147-A177-3AD203B41FA5}">
                      <a16:colId xmlns:a16="http://schemas.microsoft.com/office/drawing/2014/main" val="20002"/>
                    </a:ext>
                  </a:extLst>
                </a:gridCol>
              </a:tblGrid>
              <a:tr h="421741">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1" kern="1200" dirty="0">
                          <a:solidFill>
                            <a:schemeClr val="tx1"/>
                          </a:solidFill>
                          <a:effectLst/>
                          <a:latin typeface="+mn-lt"/>
                          <a:ea typeface="+mn-ea"/>
                          <a:cs typeface="+mn-cs"/>
                        </a:rPr>
                        <a:t>Network Exposure Charging in 5G System Architecture </a:t>
                      </a:r>
                      <a:endParaRPr kumimoji="0" lang="en-GB" altLang="zh-CN" sz="1800" b="1"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5GS_Ph1_NEFCH</a:t>
                      </a:r>
                      <a:endParaRPr lang="en-GB" sz="1800" b="1"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65936">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a:effectLst/>
                          <a:latin typeface="Times New Roman" panose="02020603050405020304" pitchFamily="18" charset="0"/>
                          <a:ea typeface="Times New Roman" panose="02020603050405020304" pitchFamily="18" charset="0"/>
                        </a:rPr>
                        <a:t>820033</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3544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600" b="0" kern="1200" dirty="0">
                          <a:solidFill>
                            <a:schemeClr val="tx1"/>
                          </a:solidFill>
                          <a:effectLst/>
                          <a:latin typeface="+mn-lt"/>
                          <a:ea typeface="+mn-ea"/>
                          <a:cs typeface="+mn-cs"/>
                        </a:rPr>
                        <a:t>Ericsson</a:t>
                      </a:r>
                      <a:endParaRPr kumimoji="0" lang="en-GB" altLang="zh-CN" sz="1600" b="0" i="0" u="none" strike="noStrike" cap="none" normalizeH="0" baseline="0" dirty="0">
                        <a:ln>
                          <a:noFill/>
                        </a:ln>
                        <a:solidFill>
                          <a:schemeClr val="tx1"/>
                        </a:solidFill>
                        <a:effectLst/>
                        <a:latin typeface="+mn-lt"/>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Calibri" pitchFamily="34" charset="0"/>
                          <a:ea typeface="宋体" pitchFamily="2" charset="-122"/>
                          <a:cs typeface="Arial" charset="0"/>
                        </a:rPr>
                        <a:t>20% -&gt; 50%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793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SA#86 – Dec.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TS 32.240, TS 32.254, TS 32.290, TS 32.291, TS 32.298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7245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CRs were agreed to TS 32.254 on:</a:t>
                      </a:r>
                    </a:p>
                    <a:p>
                      <a:pPr marL="285750" lvl="0" indent="-285750" algn="l" defTabSz="1219170" rtl="0" eaLnBrk="1" latinLnBrk="0" hangingPunct="1">
                        <a:buFont typeface="Arial" panose="020B0604020202020204" pitchFamily="34" charset="0"/>
                        <a:buChar char="•"/>
                      </a:pP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Triggers for NEF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charging</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(API Invocation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Request</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API Invocation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Response</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API Notification to AF, Notification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Acknowledge</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their</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category</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Immediate</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and NEF action in IEC and ECUR mode.</a:t>
                      </a: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285750" lvl="0" indent="-285750" algn="l" defTabSz="1219170" rtl="0" eaLnBrk="1" latinLnBrk="0" hangingPunct="1">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Charging data Request/Response message content for NEF converged charging.</a:t>
                      </a:r>
                    </a:p>
                    <a:p>
                      <a:pPr marL="285750" lvl="0" indent="-285750" algn="l" defTabSz="1219170" rtl="0" eaLnBrk="1" latinLnBrk="0" hangingPunct="1">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NEF charging information preliminary Information Elements (IEs) definition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33544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56887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gridSpan="3">
                  <a:txBody>
                    <a:bodyPr/>
                    <a:lstStyle/>
                    <a:p>
                      <a:r>
                        <a:rPr kumimoji="0" lang="en-GB" sz="1600" b="0" i="0" u="none" strike="noStrike" kern="1200" cap="none" normalizeH="0" baseline="0" dirty="0">
                          <a:ln>
                            <a:noFill/>
                          </a:ln>
                          <a:solidFill>
                            <a:srgbClr val="000000"/>
                          </a:solidFill>
                          <a:effectLst/>
                          <a:latin typeface="Calibri" pitchFamily="34" charset="0"/>
                          <a:ea typeface="宋体" pitchFamily="2" charset="-122"/>
                          <a:cs typeface="Arial" charset="0"/>
                        </a:rPr>
                        <a:t>Rel-16 CRs</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939350807"/>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a:solidFill>
                  <a:srgbClr val="FF0000"/>
                </a:solidFill>
                <a:latin typeface="Calibri" pitchFamily="34" charset="0"/>
                <a:cs typeface="Times New Roman" pitchFamily="18" charset="0"/>
              </a:rPr>
              <a:t>Rel-16 CH WIs (5/5)</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843169468"/>
              </p:ext>
            </p:extLst>
          </p:nvPr>
        </p:nvGraphicFramePr>
        <p:xfrm>
          <a:off x="193040" y="948717"/>
          <a:ext cx="11663680" cy="5379254"/>
        </p:xfrm>
        <a:graphic>
          <a:graphicData uri="http://schemas.openxmlformats.org/drawingml/2006/table">
            <a:tbl>
              <a:tblPr/>
              <a:tblGrid>
                <a:gridCol w="1803454">
                  <a:extLst>
                    <a:ext uri="{9D8B030D-6E8A-4147-A177-3AD203B41FA5}">
                      <a16:colId xmlns:a16="http://schemas.microsoft.com/office/drawing/2014/main" val="20000"/>
                    </a:ext>
                  </a:extLst>
                </a:gridCol>
                <a:gridCol w="4012232">
                  <a:extLst>
                    <a:ext uri="{9D8B030D-6E8A-4147-A177-3AD203B41FA5}">
                      <a16:colId xmlns:a16="http://schemas.microsoft.com/office/drawing/2014/main" val="20001"/>
                    </a:ext>
                  </a:extLst>
                </a:gridCol>
                <a:gridCol w="2984977">
                  <a:extLst>
                    <a:ext uri="{9D8B030D-6E8A-4147-A177-3AD203B41FA5}">
                      <a16:colId xmlns:a16="http://schemas.microsoft.com/office/drawing/2014/main" val="20003"/>
                    </a:ext>
                  </a:extLst>
                </a:gridCol>
                <a:gridCol w="2863017">
                  <a:extLst>
                    <a:ext uri="{9D8B030D-6E8A-4147-A177-3AD203B41FA5}">
                      <a16:colId xmlns:a16="http://schemas.microsoft.com/office/drawing/2014/main" val="20002"/>
                    </a:ext>
                  </a:extLst>
                </a:gridCol>
              </a:tblGrid>
              <a:tr h="421538">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1" kern="1200">
                          <a:solidFill>
                            <a:schemeClr val="tx1"/>
                          </a:solidFill>
                          <a:effectLst/>
                          <a:latin typeface="+mn-lt"/>
                          <a:ea typeface="+mn-ea"/>
                          <a:cs typeface="+mn-cs"/>
                        </a:rPr>
                        <a:t>Charging AMF in 5G System Architecture Phase 1</a:t>
                      </a:r>
                      <a:endParaRPr kumimoji="0" lang="en-GB" altLang="zh-CN" sz="1800" b="1"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5GS_Ph1_AMFCH</a:t>
                      </a:r>
                      <a:endParaRPr lang="en-GB" sz="1800" b="1"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00891">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a:effectLst/>
                          <a:latin typeface="Times New Roman" panose="02020603050405020304" pitchFamily="18" charset="0"/>
                          <a:ea typeface="Times New Roman" panose="02020603050405020304" pitchFamily="18" charset="0"/>
                        </a:rPr>
                        <a:t>820034</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23309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600" b="0" kern="1200">
                          <a:solidFill>
                            <a:schemeClr val="tx1"/>
                          </a:solidFill>
                          <a:effectLst/>
                          <a:latin typeface="+mn-lt"/>
                          <a:ea typeface="+mn-ea"/>
                          <a:cs typeface="+mn-cs"/>
                        </a:rPr>
                        <a:t>Nokia</a:t>
                      </a:r>
                      <a:endParaRPr kumimoji="0" lang="en-GB" altLang="zh-CN" sz="1600" b="0" i="0" u="none" strike="noStrike" cap="none" normalizeH="0" baseline="0" dirty="0">
                        <a:ln>
                          <a:noFill/>
                        </a:ln>
                        <a:solidFill>
                          <a:schemeClr val="tx1"/>
                        </a:solidFill>
                        <a:effectLst/>
                        <a:latin typeface="+mn-lt"/>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Calibri" pitchFamily="34" charset="0"/>
                          <a:ea typeface="宋体" pitchFamily="2" charset="-122"/>
                          <a:cs typeface="Arial" charset="0"/>
                        </a:rPr>
                        <a:t>20% -&gt; 50%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9440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SA#85 – Sept.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TS 32.240, TS 32.290, TS 32.291, TS 32.298, TS 32.297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7232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 </a:t>
                      </a: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pCRs were agreed to TS 32.256 on:</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Message flows for N2 connection (UE Triggered Service Request and AN release) event based offline charging.</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Triggers for AMF charging (</a:t>
                      </a: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Registration accept sending from AMF</a:t>
                      </a: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 </a:t>
                      </a: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Deregistration Request</a:t>
                      </a: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 </a:t>
                      </a: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Deregistration Request sending from AMF</a:t>
                      </a: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 N2 request Ack,</a:t>
                      </a:r>
                      <a:r>
                        <a:rPr kumimoji="0" lang="pt-BR" sz="1600" b="0" i="0" u="none" strike="noStrike" kern="1200" cap="none" normalizeH="0" baseline="0">
                          <a:ln>
                            <a:noFill/>
                          </a:ln>
                          <a:solidFill>
                            <a:schemeClr val="tx1"/>
                          </a:solidFill>
                          <a:effectLst/>
                          <a:latin typeface="Calibri" pitchFamily="34" charset="0"/>
                          <a:ea typeface="宋体" pitchFamily="2" charset="-122"/>
                          <a:cs typeface="Arial" charset="0"/>
                        </a:rPr>
                        <a:t> N2 UE Context Release Complete</a:t>
                      </a: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 their category (Immediate) and AMF action:  Charging Data Request [Event].</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CDRs generation and CDRs transfer (Bam)</a:t>
                      </a:r>
                    </a:p>
                    <a:p>
                      <a:pPr marL="285750" lvl="0" indent="-285750" algn="l" defTabSz="1219170" rtl="0" eaLnBrk="1" latinLnBrk="0" hangingPunct="1">
                        <a:buFont typeface="Arial" panose="020B0604020202020204" pitchFamily="34" charset="0"/>
                        <a:buChar char="•"/>
                      </a:pP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Charging data Request/Response message content for 5G connection and mobility charging</a:t>
                      </a:r>
                    </a:p>
                    <a:p>
                      <a:pPr marL="285750" lvl="0" indent="-285750" algn="l" defTabSz="1219170" rtl="0" eaLnBrk="1" latinLnBrk="0" hangingPunct="1">
                        <a:buFont typeface="Arial" panose="020B0604020202020204" pitchFamily="34" charset="0"/>
                        <a:buChar char="•"/>
                      </a:pP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Connection Mobility Charging Information preliminary Information Elements (IEs) definition</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endParaRP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3233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56859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553084286"/>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Charging SIs (1/1)</a:t>
            </a:r>
          </a:p>
        </p:txBody>
      </p:sp>
      <p:graphicFrame>
        <p:nvGraphicFramePr>
          <p:cNvPr id="6" name="Group 76"/>
          <p:cNvGraphicFramePr>
            <a:graphicFrameLocks/>
          </p:cNvGraphicFramePr>
          <p:nvPr>
            <p:extLst>
              <p:ext uri="{D42A27DB-BD31-4B8C-83A1-F6EECF244321}">
                <p14:modId xmlns:p14="http://schemas.microsoft.com/office/powerpoint/2010/main" val="326069416"/>
              </p:ext>
            </p:extLst>
          </p:nvPr>
        </p:nvGraphicFramePr>
        <p:xfrm>
          <a:off x="254000" y="927100"/>
          <a:ext cx="10891518" cy="5128219"/>
        </p:xfrm>
        <a:graphic>
          <a:graphicData uri="http://schemas.openxmlformats.org/drawingml/2006/table">
            <a:tbl>
              <a:tblPr/>
              <a:tblGrid>
                <a:gridCol w="1703023">
                  <a:extLst>
                    <a:ext uri="{9D8B030D-6E8A-4147-A177-3AD203B41FA5}">
                      <a16:colId xmlns:a16="http://schemas.microsoft.com/office/drawing/2014/main" val="20000"/>
                    </a:ext>
                  </a:extLst>
                </a:gridCol>
                <a:gridCol w="3727650">
                  <a:extLst>
                    <a:ext uri="{9D8B030D-6E8A-4147-A177-3AD203B41FA5}">
                      <a16:colId xmlns:a16="http://schemas.microsoft.com/office/drawing/2014/main" val="20001"/>
                    </a:ext>
                  </a:extLst>
                </a:gridCol>
                <a:gridCol w="2787365">
                  <a:extLst>
                    <a:ext uri="{9D8B030D-6E8A-4147-A177-3AD203B41FA5}">
                      <a16:colId xmlns:a16="http://schemas.microsoft.com/office/drawing/2014/main" val="20003"/>
                    </a:ext>
                  </a:extLst>
                </a:gridCol>
                <a:gridCol w="2673480">
                  <a:extLst>
                    <a:ext uri="{9D8B030D-6E8A-4147-A177-3AD203B41FA5}">
                      <a16:colId xmlns:a16="http://schemas.microsoft.com/office/drawing/2014/main" val="20002"/>
                    </a:ext>
                  </a:extLst>
                </a:gridCol>
              </a:tblGrid>
              <a:tr h="381897">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1" kern="1200">
                          <a:solidFill>
                            <a:schemeClr val="tx1"/>
                          </a:solidFill>
                          <a:effectLst/>
                          <a:latin typeface="+mn-lt"/>
                          <a:ea typeface="+mn-ea"/>
                          <a:cs typeface="+mn-cs"/>
                        </a:rPr>
                        <a:t>Study on Charging Aspects of Network Slicing</a:t>
                      </a:r>
                      <a:endParaRPr kumimoji="0" lang="en-GB" altLang="zh-CN" sz="1800" b="1"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FS_NETSLICE_CH</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49185">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820029 </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1836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mn-lt"/>
                          <a:ea typeface="+mn-ea"/>
                          <a:cs typeface="Arial" charset="0"/>
                        </a:rPr>
                        <a:t>Huawei</a:t>
                      </a:r>
                      <a:endParaRPr kumimoji="0" lang="en-GB" altLang="zh-CN" sz="1600" b="0" i="0" u="none" strike="noStrike" cap="none" normalizeH="0" baseline="0" dirty="0">
                        <a:ln>
                          <a:noFill/>
                        </a:ln>
                        <a:solidFill>
                          <a:schemeClr val="tx1"/>
                        </a:solidFill>
                        <a:effectLst/>
                        <a:latin typeface="+mn-lt"/>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Calibri" pitchFamily="34" charset="0"/>
                          <a:ea typeface="宋体" pitchFamily="2" charset="-122"/>
                          <a:cs typeface="Arial" charset="0"/>
                        </a:rPr>
                        <a:t>30% -&gt; </a:t>
                      </a:r>
                      <a:r>
                        <a:rPr kumimoji="0" lang="en-GB" altLang="zh-CN" sz="1600" b="0" i="0" u="none" strike="noStrike" kern="1200" cap="none" normalizeH="0" baseline="0">
                          <a:ln>
                            <a:noFill/>
                          </a:ln>
                          <a:solidFill>
                            <a:schemeClr val="tx1"/>
                          </a:solidFill>
                          <a:effectLst/>
                          <a:latin typeface="Calibri" pitchFamily="34" charset="0"/>
                          <a:ea typeface="宋体" pitchFamily="2" charset="-122"/>
                          <a:cs typeface="Arial" charset="0"/>
                        </a:rPr>
                        <a:t>45</a:t>
                      </a:r>
                      <a:r>
                        <a:rPr kumimoji="0" lang="en-GB" altLang="zh-CN" sz="1600" b="0" i="0" u="none" strike="noStrike" cap="none" normalizeH="0" baseline="0">
                          <a:ln>
                            <a:noFill/>
                          </a:ln>
                          <a:solidFill>
                            <a:schemeClr val="tx1"/>
                          </a:solidFill>
                          <a:effectLst/>
                          <a:latin typeface="Calibri" pitchFamily="34" charset="0"/>
                          <a:ea typeface="宋体" pitchFamily="2" charset="-122"/>
                          <a:cs typeface="Arial" charset="0"/>
                        </a:rPr>
                        <a:t>%</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1836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SA#85 – Sept.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TR 32.845</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6337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The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following</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were</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introduced</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3</a:t>
                      </a:r>
                      <a:r>
                        <a:rPr kumimoji="0" lang="en-US" sz="1600" b="0" i="0" u="none" strike="noStrike" kern="1200" cap="none" normalizeH="0" baseline="30000" dirty="0">
                          <a:ln>
                            <a:noFill/>
                          </a:ln>
                          <a:solidFill>
                            <a:schemeClr val="tx1"/>
                          </a:solidFill>
                          <a:effectLst/>
                          <a:latin typeface="Calibri" pitchFamily="34" charset="0"/>
                          <a:ea typeface="宋体" pitchFamily="2" charset="-122"/>
                          <a:cs typeface="Arial" charset="0"/>
                        </a:rPr>
                        <a:t>rd</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solution for "Network Slice Performance based charging" based on CTF in "Management Function", and similar interaction with CHF as SMF</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T</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he 3 solutions rely on TS 28.550 "Performance assurance" PM services for acquiring the performance data.</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Aggregation performed by the billing domain for "usage based charging for network slice instance", enabled by network slice instance information in the CDR</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Solution evaluation for solution #1.4 (Function separate from CHF)</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35096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1370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791583395"/>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Rel-16 OAM&amp;P WIs (1/10)</a:t>
            </a:r>
          </a:p>
        </p:txBody>
      </p:sp>
      <p:graphicFrame>
        <p:nvGraphicFramePr>
          <p:cNvPr id="6" name="Group 76"/>
          <p:cNvGraphicFramePr>
            <a:graphicFrameLocks/>
          </p:cNvGraphicFramePr>
          <p:nvPr>
            <p:extLst>
              <p:ext uri="{D42A27DB-BD31-4B8C-83A1-F6EECF244321}">
                <p14:modId xmlns:p14="http://schemas.microsoft.com/office/powerpoint/2010/main" val="1983304540"/>
              </p:ext>
            </p:extLst>
          </p:nvPr>
        </p:nvGraphicFramePr>
        <p:xfrm>
          <a:off x="286603" y="1360424"/>
          <a:ext cx="11586948" cy="4769569"/>
        </p:xfrm>
        <a:graphic>
          <a:graphicData uri="http://schemas.openxmlformats.org/drawingml/2006/table">
            <a:tbl>
              <a:tblPr/>
              <a:tblGrid>
                <a:gridCol w="1811763">
                  <a:extLst>
                    <a:ext uri="{9D8B030D-6E8A-4147-A177-3AD203B41FA5}">
                      <a16:colId xmlns:a16="http://schemas.microsoft.com/office/drawing/2014/main" val="20000"/>
                    </a:ext>
                  </a:extLst>
                </a:gridCol>
                <a:gridCol w="3965663">
                  <a:extLst>
                    <a:ext uri="{9D8B030D-6E8A-4147-A177-3AD203B41FA5}">
                      <a16:colId xmlns:a16="http://schemas.microsoft.com/office/drawing/2014/main" val="20001"/>
                    </a:ext>
                  </a:extLst>
                </a:gridCol>
                <a:gridCol w="2965340">
                  <a:extLst>
                    <a:ext uri="{9D8B030D-6E8A-4147-A177-3AD203B41FA5}">
                      <a16:colId xmlns:a16="http://schemas.microsoft.com/office/drawing/2014/main" val="20003"/>
                    </a:ext>
                  </a:extLst>
                </a:gridCol>
                <a:gridCol w="2844182">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Management of </a:t>
                      </a:r>
                      <a:r>
                        <a:rPr lang="en-US" sz="1600" b="1" i="0" kern="1200" dirty="0" err="1">
                          <a:solidFill>
                            <a:schemeClr val="tx1"/>
                          </a:solidFill>
                          <a:effectLst/>
                          <a:latin typeface="+mn-lt"/>
                          <a:ea typeface="+mn-ea"/>
                          <a:cs typeface="+mn-cs"/>
                        </a:rPr>
                        <a:t>QoE</a:t>
                      </a:r>
                      <a:r>
                        <a:rPr lang="en-US" sz="1600" b="1" i="0" kern="1200" dirty="0">
                          <a:solidFill>
                            <a:schemeClr val="tx1"/>
                          </a:solidFill>
                          <a:effectLst/>
                          <a:latin typeface="+mn-lt"/>
                          <a:ea typeface="+mn-ea"/>
                          <a:cs typeface="+mn-cs"/>
                        </a:rPr>
                        <a:t> measurement collection</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QOED</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760058</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Ericsson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55% -&gt; 60%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SA#85 – Sept.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TS 28.404, 28.405, 28.406, 28.307, 28.308, 28.309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structure of 28.405 was changed to specify UMTS and LTE in different clauses, instead of interleaving the RATs for the different actions.</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Used abbreviations were specified. </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Management based activation, deactivation and handover handling in LTE were added.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081663874"/>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Rel-16 OAM&amp;P WIs (2/10)</a:t>
            </a:r>
          </a:p>
        </p:txBody>
      </p:sp>
      <p:graphicFrame>
        <p:nvGraphicFramePr>
          <p:cNvPr id="6" name="Group 76"/>
          <p:cNvGraphicFramePr>
            <a:graphicFrameLocks/>
          </p:cNvGraphicFramePr>
          <p:nvPr>
            <p:extLst>
              <p:ext uri="{D42A27DB-BD31-4B8C-83A1-F6EECF244321}">
                <p14:modId xmlns:p14="http://schemas.microsoft.com/office/powerpoint/2010/main" val="3514498768"/>
              </p:ext>
            </p:extLst>
          </p:nvPr>
        </p:nvGraphicFramePr>
        <p:xfrm>
          <a:off x="286603" y="1346776"/>
          <a:ext cx="11586948" cy="4547675"/>
        </p:xfrm>
        <a:graphic>
          <a:graphicData uri="http://schemas.openxmlformats.org/drawingml/2006/table">
            <a:tbl>
              <a:tblPr/>
              <a:tblGrid>
                <a:gridCol w="1811763">
                  <a:extLst>
                    <a:ext uri="{9D8B030D-6E8A-4147-A177-3AD203B41FA5}">
                      <a16:colId xmlns:a16="http://schemas.microsoft.com/office/drawing/2014/main" val="20000"/>
                    </a:ext>
                  </a:extLst>
                </a:gridCol>
                <a:gridCol w="3965663">
                  <a:extLst>
                    <a:ext uri="{9D8B030D-6E8A-4147-A177-3AD203B41FA5}">
                      <a16:colId xmlns:a16="http://schemas.microsoft.com/office/drawing/2014/main" val="20001"/>
                    </a:ext>
                  </a:extLst>
                </a:gridCol>
                <a:gridCol w="2965340">
                  <a:extLst>
                    <a:ext uri="{9D8B030D-6E8A-4147-A177-3AD203B41FA5}">
                      <a16:colId xmlns:a16="http://schemas.microsoft.com/office/drawing/2014/main" val="20003"/>
                    </a:ext>
                  </a:extLst>
                </a:gridCol>
                <a:gridCol w="2844182">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Energy efficiency of 5G</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EE_5G</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810023</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Orange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40% -&gt; 45 %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SA#86 – Dec.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TS 28.310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 discussion paper (S5-193164) was endorsed, stating that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gNBCU</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gNBCU</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-CP/</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gNBCU</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-UP power consumption is assumed to be very small compared to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gNBDU</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and that given that, in some cases, the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gNBCU</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gNBCU</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-CP/</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gNBCU</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-UP may be virtualized, it is proposed that in Rel-16 SA5 only considers the energy consumed in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gNBDU</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(s) (in case of split scenarios) and in non-split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gNBs</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 new requirement has been added to reflect this agreement.</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Text from TR 32.972 was imported in TS 28.310 re. EE KPI definition.</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WID has been revised to reflect the agreement made in the endorsed discussion paper.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WID revised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774179471"/>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Rel-16 OAM&amp;P WIs (3/10)</a:t>
            </a:r>
          </a:p>
        </p:txBody>
      </p:sp>
      <p:graphicFrame>
        <p:nvGraphicFramePr>
          <p:cNvPr id="6" name="Group 76"/>
          <p:cNvGraphicFramePr>
            <a:graphicFrameLocks/>
          </p:cNvGraphicFramePr>
          <p:nvPr>
            <p:extLst>
              <p:ext uri="{D42A27DB-BD31-4B8C-83A1-F6EECF244321}">
                <p14:modId xmlns:p14="http://schemas.microsoft.com/office/powerpoint/2010/main" val="161985253"/>
              </p:ext>
            </p:extLst>
          </p:nvPr>
        </p:nvGraphicFramePr>
        <p:xfrm>
          <a:off x="286603" y="1360424"/>
          <a:ext cx="11586948" cy="4547675"/>
        </p:xfrm>
        <a:graphic>
          <a:graphicData uri="http://schemas.openxmlformats.org/drawingml/2006/table">
            <a:tbl>
              <a:tblPr/>
              <a:tblGrid>
                <a:gridCol w="1811763">
                  <a:extLst>
                    <a:ext uri="{9D8B030D-6E8A-4147-A177-3AD203B41FA5}">
                      <a16:colId xmlns:a16="http://schemas.microsoft.com/office/drawing/2014/main" val="20000"/>
                    </a:ext>
                  </a:extLst>
                </a:gridCol>
                <a:gridCol w="3965663">
                  <a:extLst>
                    <a:ext uri="{9D8B030D-6E8A-4147-A177-3AD203B41FA5}">
                      <a16:colId xmlns:a16="http://schemas.microsoft.com/office/drawing/2014/main" val="20001"/>
                    </a:ext>
                  </a:extLst>
                </a:gridCol>
                <a:gridCol w="2965340">
                  <a:extLst>
                    <a:ext uri="{9D8B030D-6E8A-4147-A177-3AD203B41FA5}">
                      <a16:colId xmlns:a16="http://schemas.microsoft.com/office/drawing/2014/main" val="20003"/>
                    </a:ext>
                  </a:extLst>
                </a:gridCol>
                <a:gridCol w="2844182">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Network policy management for mobile networks based on NFV scenarios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NETPOL</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810025</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China Mobile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10% </a:t>
                      </a:r>
                      <a:r>
                        <a:rPr kumimoji="0" lang="en-GB" altLang="zh-CN" sz="1600" b="0" i="0" u="none" strike="noStrike" cap="none" normalizeH="0" baseline="0">
                          <a:ln>
                            <a:noFill/>
                          </a:ln>
                          <a:solidFill>
                            <a:schemeClr val="tx1"/>
                          </a:solidFill>
                          <a:effectLst/>
                          <a:latin typeface="Calibri" pitchFamily="34" charset="0"/>
                          <a:ea typeface="宋体" pitchFamily="2" charset="-122"/>
                          <a:cs typeface="Arial" charset="0"/>
                        </a:rPr>
                        <a:t>-&gt; 10%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SA#85 – Sept.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TS 28.311</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No input.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309457833"/>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Rel-16 OAM&amp;P WIs (4/10)</a:t>
            </a:r>
          </a:p>
        </p:txBody>
      </p:sp>
      <p:graphicFrame>
        <p:nvGraphicFramePr>
          <p:cNvPr id="6" name="Group 76"/>
          <p:cNvGraphicFramePr>
            <a:graphicFrameLocks/>
          </p:cNvGraphicFramePr>
          <p:nvPr>
            <p:extLst>
              <p:ext uri="{D42A27DB-BD31-4B8C-83A1-F6EECF244321}">
                <p14:modId xmlns:p14="http://schemas.microsoft.com/office/powerpoint/2010/main" val="855567871"/>
              </p:ext>
            </p:extLst>
          </p:nvPr>
        </p:nvGraphicFramePr>
        <p:xfrm>
          <a:off x="286603" y="1374072"/>
          <a:ext cx="11586948" cy="4769569"/>
        </p:xfrm>
        <a:graphic>
          <a:graphicData uri="http://schemas.openxmlformats.org/drawingml/2006/table">
            <a:tbl>
              <a:tblPr/>
              <a:tblGrid>
                <a:gridCol w="1811763">
                  <a:extLst>
                    <a:ext uri="{9D8B030D-6E8A-4147-A177-3AD203B41FA5}">
                      <a16:colId xmlns:a16="http://schemas.microsoft.com/office/drawing/2014/main" val="20000"/>
                    </a:ext>
                  </a:extLst>
                </a:gridCol>
                <a:gridCol w="3965663">
                  <a:extLst>
                    <a:ext uri="{9D8B030D-6E8A-4147-A177-3AD203B41FA5}">
                      <a16:colId xmlns:a16="http://schemas.microsoft.com/office/drawing/2014/main" val="20001"/>
                    </a:ext>
                  </a:extLst>
                </a:gridCol>
                <a:gridCol w="2965340">
                  <a:extLst>
                    <a:ext uri="{9D8B030D-6E8A-4147-A177-3AD203B41FA5}">
                      <a16:colId xmlns:a16="http://schemas.microsoft.com/office/drawing/2014/main" val="20003"/>
                    </a:ext>
                  </a:extLst>
                </a:gridCol>
                <a:gridCol w="2844182">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Methodology for 5G management specifications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METHOGY</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810026</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Ericsson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85% -&gt; </a:t>
                      </a:r>
                      <a:r>
                        <a:rPr kumimoji="0" lang="en-US" altLang="zh-CN" sz="1600" b="0" i="0" u="none" strike="noStrike" cap="none" normalizeH="0" baseline="0" dirty="0">
                          <a:ln>
                            <a:noFill/>
                          </a:ln>
                          <a:solidFill>
                            <a:schemeClr val="tx1"/>
                          </a:solidFill>
                          <a:effectLst/>
                          <a:latin typeface="Calibri" pitchFamily="34" charset="0"/>
                          <a:ea typeface="宋体" pitchFamily="2" charset="-122"/>
                          <a:cs typeface="Arial" charset="0"/>
                        </a:rPr>
                        <a:t>85%</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SA#85 – Sept. 2019 (Previously SA#84 – June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TS 32.160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As input were 9 contributions of which 5 were discussion papers. </a:t>
                      </a:r>
                    </a:p>
                    <a:p>
                      <a:pPr marL="0" lvl="0" indent="0">
                        <a:buFont typeface="Arial" panose="020B0604020202020204" pitchFamily="34" charset="0"/>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Break-out sessions took place to address guidelines for mapping of stage 2 to stage 3, good progress on this was made. </a:t>
                      </a:r>
                    </a:p>
                    <a:p>
                      <a:pPr marL="0" lvl="0" indent="0">
                        <a:buFont typeface="Arial" panose="020B0604020202020204" pitchFamily="34" charset="0"/>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group continues to work off-line to prepare such guidelines for the next meeting.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349388444"/>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Rel-16 OAM&amp;P WIs (5/10)</a:t>
            </a:r>
          </a:p>
        </p:txBody>
      </p:sp>
      <p:graphicFrame>
        <p:nvGraphicFramePr>
          <p:cNvPr id="6" name="Group 76"/>
          <p:cNvGraphicFramePr>
            <a:graphicFrameLocks/>
          </p:cNvGraphicFramePr>
          <p:nvPr>
            <p:extLst>
              <p:ext uri="{D42A27DB-BD31-4B8C-83A1-F6EECF244321}">
                <p14:modId xmlns:p14="http://schemas.microsoft.com/office/powerpoint/2010/main" val="2706640669"/>
              </p:ext>
            </p:extLst>
          </p:nvPr>
        </p:nvGraphicFramePr>
        <p:xfrm>
          <a:off x="286603" y="1360424"/>
          <a:ext cx="11586948" cy="4547675"/>
        </p:xfrm>
        <a:graphic>
          <a:graphicData uri="http://schemas.openxmlformats.org/drawingml/2006/table">
            <a:tbl>
              <a:tblPr/>
              <a:tblGrid>
                <a:gridCol w="1811763">
                  <a:extLst>
                    <a:ext uri="{9D8B030D-6E8A-4147-A177-3AD203B41FA5}">
                      <a16:colId xmlns:a16="http://schemas.microsoft.com/office/drawing/2014/main" val="20000"/>
                    </a:ext>
                  </a:extLst>
                </a:gridCol>
                <a:gridCol w="3965663">
                  <a:extLst>
                    <a:ext uri="{9D8B030D-6E8A-4147-A177-3AD203B41FA5}">
                      <a16:colId xmlns:a16="http://schemas.microsoft.com/office/drawing/2014/main" val="20001"/>
                    </a:ext>
                  </a:extLst>
                </a:gridCol>
                <a:gridCol w="2965340">
                  <a:extLst>
                    <a:ext uri="{9D8B030D-6E8A-4147-A177-3AD203B41FA5}">
                      <a16:colId xmlns:a16="http://schemas.microsoft.com/office/drawing/2014/main" val="20003"/>
                    </a:ext>
                  </a:extLst>
                </a:gridCol>
                <a:gridCol w="2844182">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Intent driven management services for mobile networks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IDMS_MN</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810027</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Huawei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30% -&gt; </a:t>
                      </a:r>
                      <a:r>
                        <a:rPr kumimoji="0" lang="en-US" altLang="zh-CN" sz="1600" b="0" i="0" u="none" strike="noStrike" cap="none" normalizeH="0" baseline="0" dirty="0">
                          <a:ln>
                            <a:noFill/>
                          </a:ln>
                          <a:solidFill>
                            <a:schemeClr val="tx1"/>
                          </a:solidFill>
                          <a:effectLst/>
                          <a:latin typeface="Calibri" pitchFamily="34" charset="0"/>
                          <a:ea typeface="宋体" pitchFamily="2" charset="-122"/>
                          <a:cs typeface="Arial" charset="0"/>
                        </a:rPr>
                        <a:t>35%</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SA#86 – Dec.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28.812, TS 28.312</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Contributions on the scope of intent driven management, introduction for IDMS and Intent translation, comparison of policy management and intent driven management have been discussed and agreed. </a:t>
                      </a:r>
                    </a:p>
                    <a:p>
                      <a:pPr marL="0" lvl="0" indent="0">
                        <a:buFont typeface="Arial" panose="020B0604020202020204" pitchFamily="34" charset="0"/>
                        <a:buNone/>
                      </a:pP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0" lvl="0" indent="0">
                        <a:buFont typeface="Arial" panose="020B0604020202020204" pitchFamily="34" charset="0"/>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work item includes a study phase and a work item phase.</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Study phase: 70 % (previously 65%).</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Work item phase is not started.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275798557"/>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Rel-16 OAM&amp;P WIs (6/10)</a:t>
            </a:r>
          </a:p>
        </p:txBody>
      </p:sp>
      <p:graphicFrame>
        <p:nvGraphicFramePr>
          <p:cNvPr id="6" name="Group 76"/>
          <p:cNvGraphicFramePr>
            <a:graphicFrameLocks/>
          </p:cNvGraphicFramePr>
          <p:nvPr>
            <p:extLst>
              <p:ext uri="{D42A27DB-BD31-4B8C-83A1-F6EECF244321}">
                <p14:modId xmlns:p14="http://schemas.microsoft.com/office/powerpoint/2010/main" val="4190402634"/>
              </p:ext>
            </p:extLst>
          </p:nvPr>
        </p:nvGraphicFramePr>
        <p:xfrm>
          <a:off x="166047" y="912586"/>
          <a:ext cx="11859905" cy="5491292"/>
        </p:xfrm>
        <a:graphic>
          <a:graphicData uri="http://schemas.openxmlformats.org/drawingml/2006/table">
            <a:tbl>
              <a:tblPr/>
              <a:tblGrid>
                <a:gridCol w="1854443">
                  <a:extLst>
                    <a:ext uri="{9D8B030D-6E8A-4147-A177-3AD203B41FA5}">
                      <a16:colId xmlns:a16="http://schemas.microsoft.com/office/drawing/2014/main" val="20000"/>
                    </a:ext>
                  </a:extLst>
                </a:gridCol>
                <a:gridCol w="4059083">
                  <a:extLst>
                    <a:ext uri="{9D8B030D-6E8A-4147-A177-3AD203B41FA5}">
                      <a16:colId xmlns:a16="http://schemas.microsoft.com/office/drawing/2014/main" val="20001"/>
                    </a:ext>
                  </a:extLst>
                </a:gridCol>
                <a:gridCol w="943648">
                  <a:extLst>
                    <a:ext uri="{9D8B030D-6E8A-4147-A177-3AD203B41FA5}">
                      <a16:colId xmlns:a16="http://schemas.microsoft.com/office/drawing/2014/main" val="20003"/>
                    </a:ext>
                  </a:extLst>
                </a:gridCol>
                <a:gridCol w="2091548">
                  <a:extLst>
                    <a:ext uri="{9D8B030D-6E8A-4147-A177-3AD203B41FA5}">
                      <a16:colId xmlns:a16="http://schemas.microsoft.com/office/drawing/2014/main" val="20004"/>
                    </a:ext>
                  </a:extLst>
                </a:gridCol>
                <a:gridCol w="2911183">
                  <a:extLst>
                    <a:ext uri="{9D8B030D-6E8A-4147-A177-3AD203B41FA5}">
                      <a16:colId xmlns:a16="http://schemas.microsoft.com/office/drawing/2014/main" val="20002"/>
                    </a:ext>
                  </a:extLst>
                </a:gridCol>
              </a:tblGrid>
              <a:tr h="504393">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3">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Enhancement of performance assurance for 5G networks including network slicing</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400" b="1" i="0" kern="1200" dirty="0">
                          <a:solidFill>
                            <a:schemeClr val="tx1"/>
                          </a:solidFill>
                          <a:effectLst/>
                          <a:latin typeface="+mn-lt"/>
                          <a:ea typeface="+mn-ea"/>
                          <a:cs typeface="+mn-cs"/>
                        </a:rPr>
                        <a:t>5G_SLICE_ePA</a:t>
                      </a:r>
                      <a:endParaRPr kumimoji="0" lang="en-GB" sz="14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93265">
                <a:tc vMerge="1">
                  <a:txBody>
                    <a:bodyPr/>
                    <a:lstStyle/>
                    <a:p>
                      <a:endParaRPr lang="en-GB"/>
                    </a:p>
                  </a:txBody>
                  <a:tcPr/>
                </a:tc>
                <a:tc gridSpan="3" vMerge="1">
                  <a:txBody>
                    <a:bodyPr/>
                    <a:lstStyle/>
                    <a:p>
                      <a:endParaRPr lang="en-GB"/>
                    </a:p>
                  </a:txBody>
                  <a:tcPr/>
                </a:tc>
                <a:tc hMerge="1" vMerge="1">
                  <a:txBody>
                    <a:bodyPr/>
                    <a:lstStyle/>
                    <a:p>
                      <a:endParaRPr lang="fr-FR"/>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400" b="1" i="0" kern="1200" dirty="0">
                          <a:solidFill>
                            <a:schemeClr val="tx1"/>
                          </a:solidFill>
                          <a:effectLst/>
                          <a:latin typeface="+mn-lt"/>
                          <a:ea typeface="+mn-ea"/>
                          <a:cs typeface="+mn-cs"/>
                        </a:rPr>
                        <a:t>810031</a:t>
                      </a:r>
                      <a:endParaRPr kumimoji="0" lang="en-GB"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41967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Intel, China Mobile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60% -&gt; 70%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1967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SA#86 – Dec.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TS 28.550, 28.552, 28.554</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87467">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4">
                  <a:txBody>
                    <a:bodyPr/>
                    <a:lstStyle/>
                    <a:p>
                      <a:pPr marL="0" lvl="0" indent="0">
                        <a:buFont typeface="Arial" panose="020B0604020202020204" pitchFamily="34" charset="0"/>
                        <a:buNone/>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The group discussed CRs on the following topics and agreed 15 of them: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pPr marL="0" lvl="0" indent="0">
                        <a:buFont typeface="Arial" panose="020B0604020202020204" pitchFamily="34" charset="0"/>
                        <a:buNone/>
                      </a:pPr>
                      <a:endPar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5"/>
                  </a:ext>
                </a:extLst>
              </a:tr>
              <a:tr h="1156424">
                <a:tc vMerge="1">
                  <a:txBody>
                    <a:bodyPr/>
                    <a:lstStyle/>
                    <a:p>
                      <a:endParaRPr lang="fr-FR"/>
                    </a:p>
                  </a:txBody>
                  <a:tcPr/>
                </a:tc>
                <a:tc gridSpan="2">
                  <a:txBody>
                    <a:bodyPr/>
                    <a:lstStyle/>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Threshold monitoring service;</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Threshold monitor control IOCs;</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Stage 3 of performance data streaming operations;</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Way forward on MDAS;</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E-UTRA-NR Dual Connectivity related measurements;</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Packet loss rate measurement for N3;</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Packet delay measurement for N3;</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Measurements related to service request via untrusted non-3GPP access;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gridSpan="2">
                  <a:txBody>
                    <a:bodyPr/>
                    <a:lstStyle/>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Measurements related to PDU session management via untrusted non-3GPP access;</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Measurements related to </a:t>
                      </a:r>
                      <a:r>
                        <a:rPr kumimoji="0" lang="en-US" sz="1400" b="0" i="0" u="none" strike="noStrike" kern="1200" cap="none" normalizeH="0" baseline="0" dirty="0" err="1">
                          <a:ln>
                            <a:noFill/>
                          </a:ln>
                          <a:solidFill>
                            <a:schemeClr val="tx1"/>
                          </a:solidFill>
                          <a:effectLst/>
                          <a:latin typeface="Calibri" pitchFamily="34" charset="0"/>
                          <a:ea typeface="宋体" pitchFamily="2" charset="-122"/>
                          <a:cs typeface="Arial" charset="0"/>
                        </a:rPr>
                        <a:t>QoS</a:t>
                      </a: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 of cell;</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Measurements related to inter-</a:t>
                      </a:r>
                      <a:r>
                        <a:rPr kumimoji="0" lang="en-US" sz="1400" b="0" i="0" u="none" strike="noStrike" kern="1200" cap="none" normalizeH="0" baseline="0" dirty="0" err="1">
                          <a:ln>
                            <a:noFill/>
                          </a:ln>
                          <a:solidFill>
                            <a:schemeClr val="tx1"/>
                          </a:solidFill>
                          <a:effectLst/>
                          <a:latin typeface="Calibri" pitchFamily="34" charset="0"/>
                          <a:ea typeface="宋体" pitchFamily="2" charset="-122"/>
                          <a:cs typeface="Arial" charset="0"/>
                        </a:rPr>
                        <a:t>gNB</a:t>
                      </a: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 and intra-</a:t>
                      </a:r>
                      <a:r>
                        <a:rPr kumimoji="0" lang="en-US" sz="1400" b="0" i="0" u="none" strike="noStrike" kern="1200" cap="none" normalizeH="0" baseline="0" dirty="0" err="1">
                          <a:ln>
                            <a:noFill/>
                          </a:ln>
                          <a:solidFill>
                            <a:schemeClr val="tx1"/>
                          </a:solidFill>
                          <a:effectLst/>
                          <a:latin typeface="Calibri" pitchFamily="34" charset="0"/>
                          <a:ea typeface="宋体" pitchFamily="2" charset="-122"/>
                          <a:cs typeface="Arial" charset="0"/>
                        </a:rPr>
                        <a:t>gNB</a:t>
                      </a: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 handover;</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KPI on NG-RAN handover success rate;</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Measurements, KPIs and LSs on DRB </a:t>
                      </a:r>
                      <a:r>
                        <a:rPr kumimoji="0" lang="en-US" sz="1400" b="0" i="0" u="none" strike="noStrike" kern="1200" cap="none" normalizeH="0" baseline="0" dirty="0" err="1">
                          <a:ln>
                            <a:noFill/>
                          </a:ln>
                          <a:solidFill>
                            <a:schemeClr val="tx1"/>
                          </a:solidFill>
                          <a:effectLst/>
                          <a:latin typeface="Calibri" pitchFamily="34" charset="0"/>
                          <a:ea typeface="宋体" pitchFamily="2" charset="-122"/>
                          <a:cs typeface="Arial" charset="0"/>
                        </a:rPr>
                        <a:t>retainability</a:t>
                      </a: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Correction of DRB setup related measurements;</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Correction of PDCP data volume measurements;</a:t>
                      </a:r>
                    </a:p>
                    <a:p>
                      <a:pPr marL="285750" lvl="0" indent="-285750">
                        <a:buFont typeface="Arial" panose="020B0604020202020204" pitchFamily="34" charset="0"/>
                        <a:buChar cha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Correction of PRB measurements.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extLst>
                  <a:ext uri="{0D108BD9-81ED-4DB2-BD59-A6C34878D82A}">
                    <a16:rowId xmlns:a16="http://schemas.microsoft.com/office/drawing/2014/main" val="10007"/>
                  </a:ext>
                </a:extLst>
              </a:tr>
              <a:tr h="54640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4">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6087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mn-ea"/>
                          <a:cs typeface="Arial" charset="0"/>
                        </a:rPr>
                        <a:t>Documents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4">
                  <a:txBody>
                    <a:bodyPr/>
                    <a:lstStyle/>
                    <a:p>
                      <a:r>
                        <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rPr>
                        <a:t>Rel-15 / Rel-16 CRs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1228971482"/>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Rel-16 OAM&amp;P WIs (7/10)</a:t>
            </a:r>
          </a:p>
        </p:txBody>
      </p:sp>
      <p:graphicFrame>
        <p:nvGraphicFramePr>
          <p:cNvPr id="6" name="Group 76"/>
          <p:cNvGraphicFramePr>
            <a:graphicFrameLocks/>
          </p:cNvGraphicFramePr>
          <p:nvPr>
            <p:extLst>
              <p:ext uri="{D42A27DB-BD31-4B8C-83A1-F6EECF244321}">
                <p14:modId xmlns:p14="http://schemas.microsoft.com/office/powerpoint/2010/main" val="3074124303"/>
              </p:ext>
            </p:extLst>
          </p:nvPr>
        </p:nvGraphicFramePr>
        <p:xfrm>
          <a:off x="302526" y="1387148"/>
          <a:ext cx="11586948" cy="4547675"/>
        </p:xfrm>
        <a:graphic>
          <a:graphicData uri="http://schemas.openxmlformats.org/drawingml/2006/table">
            <a:tbl>
              <a:tblPr/>
              <a:tblGrid>
                <a:gridCol w="1811763">
                  <a:extLst>
                    <a:ext uri="{9D8B030D-6E8A-4147-A177-3AD203B41FA5}">
                      <a16:colId xmlns:a16="http://schemas.microsoft.com/office/drawing/2014/main" val="20000"/>
                    </a:ext>
                  </a:extLst>
                </a:gridCol>
                <a:gridCol w="3965663">
                  <a:extLst>
                    <a:ext uri="{9D8B030D-6E8A-4147-A177-3AD203B41FA5}">
                      <a16:colId xmlns:a16="http://schemas.microsoft.com/office/drawing/2014/main" val="20001"/>
                    </a:ext>
                  </a:extLst>
                </a:gridCol>
                <a:gridCol w="2965340">
                  <a:extLst>
                    <a:ext uri="{9D8B030D-6E8A-4147-A177-3AD203B41FA5}">
                      <a16:colId xmlns:a16="http://schemas.microsoft.com/office/drawing/2014/main" val="20003"/>
                    </a:ext>
                  </a:extLst>
                </a:gridCol>
                <a:gridCol w="2844182">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Discovery of management services in 5G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5GDMS</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820035</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Huawei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25% -&gt; </a:t>
                      </a:r>
                      <a:r>
                        <a:rPr kumimoji="0" lang="en-US" altLang="zh-CN" sz="1600" b="0" i="0" u="none" strike="noStrike" cap="none" normalizeH="0" baseline="0" dirty="0">
                          <a:ln>
                            <a:noFill/>
                          </a:ln>
                          <a:solidFill>
                            <a:schemeClr val="tx1"/>
                          </a:solidFill>
                          <a:effectLst/>
                          <a:latin typeface="Calibri" pitchFamily="34" charset="0"/>
                          <a:ea typeface="宋体" pitchFamily="2" charset="-122"/>
                          <a:cs typeface="Arial" charset="0"/>
                        </a:rPr>
                        <a:t>35%</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SA#85 – Sept.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TS 28.533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As input to the meeting there were 3 CRs and 2 discussion papers. All available contributions were treated (one approved as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DraftCR</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one discussion paper endorsed).  The group discussed: </a:t>
                      </a:r>
                    </a:p>
                    <a:p>
                      <a:pPr marL="285750" lvl="0" indent="-285750">
                        <a:buFont typeface="Arial" panose="020B0604020202020204" pitchFamily="34" charset="0"/>
                        <a:buChar char="•"/>
                      </a:pP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MnS</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discovery study aspects for way forward;</a:t>
                      </a:r>
                    </a:p>
                    <a:p>
                      <a:pPr marL="285750" lvl="0" indent="-285750">
                        <a:buFont typeface="Arial" panose="020B0604020202020204" pitchFamily="34" charset="0"/>
                        <a:buChar char="•"/>
                      </a:pP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MnS</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metainformation</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in general and in the context of discovery;</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Stage 1 discovery of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MnS</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access information use case and related requirements;</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Stage 1 discovery of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MnS</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capability information use case related requirements;</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Stage 1 discovery of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MnS</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metainformation</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use case related requirements.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250697943"/>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748" name="Group 76"/>
          <p:cNvGraphicFramePr>
            <a:graphicFrameLocks noGrp="1"/>
          </p:cNvGraphicFramePr>
          <p:nvPr>
            <p:ph idx="1"/>
            <p:extLst>
              <p:ext uri="{D42A27DB-BD31-4B8C-83A1-F6EECF244321}">
                <p14:modId xmlns:p14="http://schemas.microsoft.com/office/powerpoint/2010/main" val="806568662"/>
              </p:ext>
            </p:extLst>
          </p:nvPr>
        </p:nvGraphicFramePr>
        <p:xfrm>
          <a:off x="1237066" y="1262074"/>
          <a:ext cx="8716369" cy="4804541"/>
        </p:xfrm>
        <a:graphic>
          <a:graphicData uri="http://schemas.openxmlformats.org/drawingml/2006/table">
            <a:tbl>
              <a:tblPr/>
              <a:tblGrid>
                <a:gridCol w="1163761">
                  <a:extLst>
                    <a:ext uri="{9D8B030D-6E8A-4147-A177-3AD203B41FA5}">
                      <a16:colId xmlns:a16="http://schemas.microsoft.com/office/drawing/2014/main" val="20000"/>
                    </a:ext>
                  </a:extLst>
                </a:gridCol>
                <a:gridCol w="2097938">
                  <a:extLst>
                    <a:ext uri="{9D8B030D-6E8A-4147-A177-3AD203B41FA5}">
                      <a16:colId xmlns:a16="http://schemas.microsoft.com/office/drawing/2014/main" val="20001"/>
                    </a:ext>
                  </a:extLst>
                </a:gridCol>
                <a:gridCol w="1790464">
                  <a:extLst>
                    <a:ext uri="{9D8B030D-6E8A-4147-A177-3AD203B41FA5}">
                      <a16:colId xmlns:a16="http://schemas.microsoft.com/office/drawing/2014/main" val="20002"/>
                    </a:ext>
                  </a:extLst>
                </a:gridCol>
                <a:gridCol w="1124245">
                  <a:extLst>
                    <a:ext uri="{9D8B030D-6E8A-4147-A177-3AD203B41FA5}">
                      <a16:colId xmlns:a16="http://schemas.microsoft.com/office/drawing/2014/main" val="20003"/>
                    </a:ext>
                  </a:extLst>
                </a:gridCol>
                <a:gridCol w="1207522">
                  <a:extLst>
                    <a:ext uri="{9D8B030D-6E8A-4147-A177-3AD203B41FA5}">
                      <a16:colId xmlns:a16="http://schemas.microsoft.com/office/drawing/2014/main" val="20004"/>
                    </a:ext>
                  </a:extLst>
                </a:gridCol>
                <a:gridCol w="1332439">
                  <a:extLst>
                    <a:ext uri="{9D8B030D-6E8A-4147-A177-3AD203B41FA5}">
                      <a16:colId xmlns:a16="http://schemas.microsoft.com/office/drawing/2014/main" val="20005"/>
                    </a:ext>
                  </a:extLst>
                </a:gridCol>
              </a:tblGrid>
              <a:tr h="60057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Date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City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Country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Host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Co-location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522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SA5#123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21-25 Jan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Montreal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Canada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NAF3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981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SA5#124</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25 Feb – 1 Mar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Taipei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Taiwan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err="1">
                          <a:ln>
                            <a:noFill/>
                          </a:ln>
                          <a:solidFill>
                            <a:schemeClr val="bg1">
                              <a:lumMod val="50000"/>
                            </a:schemeClr>
                          </a:solidFill>
                          <a:effectLst/>
                          <a:latin typeface="Calibri" pitchFamily="34" charset="0"/>
                          <a:ea typeface="宋体" pitchFamily="2" charset="-122"/>
                          <a:cs typeface="Arial" charset="0"/>
                        </a:rPr>
                        <a:t>ChT</a:t>
                      </a:r>
                      <a:endPar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3075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SA5#125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8-12 Apr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Newport Beach</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USA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NAF3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SA4, SA6</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0425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SA5#125 Ad-hoc</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25-28 June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Sapporo</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Japan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JF3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Times New Roman" pitchFamily="18" charset="0"/>
                          <a:cs typeface="Arial" charset="0"/>
                        </a:rPr>
                        <a:t>SA2, SA3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527456857"/>
                  </a:ext>
                </a:extLst>
              </a:tr>
              <a:tr h="639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SA5#126</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19-23 Aug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Times New Roman" pitchFamily="18" charset="0"/>
                          <a:cs typeface="Arial" charset="0"/>
                        </a:rPr>
                        <a:t>Bruges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Times New Roman" pitchFamily="18" charset="0"/>
                          <a:cs typeface="Arial" charset="0"/>
                        </a:rPr>
                        <a:t>Belgium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EF3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1" i="0" u="none" strike="noStrike" cap="none" normalizeH="0" baseline="0" dirty="0">
                        <a:ln>
                          <a:noFill/>
                        </a:ln>
                        <a:solidFill>
                          <a:schemeClr val="tx1"/>
                        </a:solidFill>
                        <a:effectLst/>
                        <a:latin typeface="Calibri" pitchFamily="34" charset="0"/>
                        <a:ea typeface="Times New Roman" pitchFamily="18" charset="0"/>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639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SA5#127</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14-18 October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Sophia Antipolis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France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ETSI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1" i="0" u="none" strike="noStrike" cap="none" normalizeH="0" baseline="0" dirty="0">
                        <a:ln>
                          <a:noFill/>
                        </a:ln>
                        <a:solidFill>
                          <a:schemeClr val="tx1"/>
                        </a:solidFill>
                        <a:effectLst/>
                        <a:latin typeface="Calibri" pitchFamily="34" charset="0"/>
                        <a:ea typeface="Times New Roman" pitchFamily="18" charset="0"/>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920583484"/>
                  </a:ext>
                </a:extLst>
              </a:tr>
              <a:tr h="639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SA5#128</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18-22 Nov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TBD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China</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CF3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altLang="zh-CN" sz="1600" b="1" i="0" u="none" strike="noStrike" cap="none" normalizeH="0" baseline="0" dirty="0">
                        <a:ln>
                          <a:noFill/>
                        </a:ln>
                        <a:solidFill>
                          <a:schemeClr val="tx1"/>
                        </a:solidFill>
                        <a:effectLst/>
                        <a:latin typeface="Calibri" pitchFamily="34" charset="0"/>
                        <a:ea typeface="Times New Roman" pitchFamily="18" charset="0"/>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25226401"/>
                  </a:ext>
                </a:extLst>
              </a:tr>
            </a:tbl>
          </a:graphicData>
        </a:graphic>
      </p:graphicFrame>
      <p:sp>
        <p:nvSpPr>
          <p:cNvPr id="44092" name="Rectangle 64"/>
          <p:cNvSpPr>
            <a:spLocks noGrp="1"/>
          </p:cNvSpPr>
          <p:nvPr>
            <p:ph type="title"/>
          </p:nvPr>
        </p:nvSpPr>
        <p:spPr>
          <a:xfrm>
            <a:off x="1940257" y="260990"/>
            <a:ext cx="6834188" cy="628650"/>
          </a:xfrm>
        </p:spPr>
        <p:txBody>
          <a:bodyPr/>
          <a:lstStyle/>
          <a:p>
            <a:r>
              <a:rPr lang="en-GB" dirty="0"/>
              <a:t>2019 meeting calendar</a:t>
            </a:r>
          </a:p>
        </p:txBody>
      </p:sp>
    </p:spTree>
    <p:extLst>
      <p:ext uri="{BB962C8B-B14F-4D97-AF65-F5344CB8AC3E}">
        <p14:creationId xmlns:p14="http://schemas.microsoft.com/office/powerpoint/2010/main" val="385474988"/>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Rel-16 OAM&amp;P WIs (8/10)</a:t>
            </a:r>
          </a:p>
        </p:txBody>
      </p:sp>
      <p:graphicFrame>
        <p:nvGraphicFramePr>
          <p:cNvPr id="6" name="Group 76"/>
          <p:cNvGraphicFramePr>
            <a:graphicFrameLocks/>
          </p:cNvGraphicFramePr>
          <p:nvPr>
            <p:extLst>
              <p:ext uri="{D42A27DB-BD31-4B8C-83A1-F6EECF244321}">
                <p14:modId xmlns:p14="http://schemas.microsoft.com/office/powerpoint/2010/main" val="4076562682"/>
              </p:ext>
            </p:extLst>
          </p:nvPr>
        </p:nvGraphicFramePr>
        <p:xfrm>
          <a:off x="302526" y="1371473"/>
          <a:ext cx="11586948" cy="4905537"/>
        </p:xfrm>
        <a:graphic>
          <a:graphicData uri="http://schemas.openxmlformats.org/drawingml/2006/table">
            <a:tbl>
              <a:tblPr/>
              <a:tblGrid>
                <a:gridCol w="1811763">
                  <a:extLst>
                    <a:ext uri="{9D8B030D-6E8A-4147-A177-3AD203B41FA5}">
                      <a16:colId xmlns:a16="http://schemas.microsoft.com/office/drawing/2014/main" val="20000"/>
                    </a:ext>
                  </a:extLst>
                </a:gridCol>
                <a:gridCol w="3965663">
                  <a:extLst>
                    <a:ext uri="{9D8B030D-6E8A-4147-A177-3AD203B41FA5}">
                      <a16:colId xmlns:a16="http://schemas.microsoft.com/office/drawing/2014/main" val="20001"/>
                    </a:ext>
                  </a:extLst>
                </a:gridCol>
                <a:gridCol w="2965340">
                  <a:extLst>
                    <a:ext uri="{9D8B030D-6E8A-4147-A177-3AD203B41FA5}">
                      <a16:colId xmlns:a16="http://schemas.microsoft.com/office/drawing/2014/main" val="20003"/>
                    </a:ext>
                  </a:extLst>
                </a:gridCol>
                <a:gridCol w="2844182">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NRM enhancements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err="1">
                          <a:solidFill>
                            <a:schemeClr val="tx1"/>
                          </a:solidFill>
                          <a:effectLst/>
                          <a:latin typeface="+mn-lt"/>
                          <a:ea typeface="+mn-ea"/>
                          <a:cs typeface="+mn-cs"/>
                        </a:rPr>
                        <a:t>eNRM</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820032</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Nokia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10% -&gt; 20%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SA#85 – Sept.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TS 28.541</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12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eNRM</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contributions were discussed, which included Network Resource Model (NRM) definition for managed NF services and related attributes, as well as additional changes on NRM to support other new features.</a:t>
                      </a:r>
                    </a:p>
                    <a:p>
                      <a:pPr marL="0" lvl="0" indent="0">
                        <a:buFont typeface="Arial" panose="020B0604020202020204" pitchFamily="34" charset="0"/>
                        <a:buNone/>
                      </a:pP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As the style guideline for JSON and YANG solution set has not been completed, the stage 3 change for the new feature CRs were suspended until we have a stable stage 3 style guideline.</a:t>
                      </a:r>
                    </a:p>
                    <a:p>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RRMPolicy</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definition of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NRCellCU</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or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NRCellDU</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is still open, need to communicate with RAN team for clarification.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Rel-15 / Rel-16 CRs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753588042"/>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Rel-16 OAM&amp;P WIs (9/10)</a:t>
            </a:r>
          </a:p>
        </p:txBody>
      </p:sp>
      <p:graphicFrame>
        <p:nvGraphicFramePr>
          <p:cNvPr id="6" name="Group 76"/>
          <p:cNvGraphicFramePr>
            <a:graphicFrameLocks/>
          </p:cNvGraphicFramePr>
          <p:nvPr>
            <p:extLst>
              <p:ext uri="{D42A27DB-BD31-4B8C-83A1-F6EECF244321}">
                <p14:modId xmlns:p14="http://schemas.microsoft.com/office/powerpoint/2010/main" val="1716610226"/>
              </p:ext>
            </p:extLst>
          </p:nvPr>
        </p:nvGraphicFramePr>
        <p:xfrm>
          <a:off x="286603" y="1374072"/>
          <a:ext cx="11586948" cy="4769569"/>
        </p:xfrm>
        <a:graphic>
          <a:graphicData uri="http://schemas.openxmlformats.org/drawingml/2006/table">
            <a:tbl>
              <a:tblPr/>
              <a:tblGrid>
                <a:gridCol w="1811763">
                  <a:extLst>
                    <a:ext uri="{9D8B030D-6E8A-4147-A177-3AD203B41FA5}">
                      <a16:colId xmlns:a16="http://schemas.microsoft.com/office/drawing/2014/main" val="20000"/>
                    </a:ext>
                  </a:extLst>
                </a:gridCol>
                <a:gridCol w="3965663">
                  <a:extLst>
                    <a:ext uri="{9D8B030D-6E8A-4147-A177-3AD203B41FA5}">
                      <a16:colId xmlns:a16="http://schemas.microsoft.com/office/drawing/2014/main" val="20001"/>
                    </a:ext>
                  </a:extLst>
                </a:gridCol>
                <a:gridCol w="2965340">
                  <a:extLst>
                    <a:ext uri="{9D8B030D-6E8A-4147-A177-3AD203B41FA5}">
                      <a16:colId xmlns:a16="http://schemas.microsoft.com/office/drawing/2014/main" val="20003"/>
                    </a:ext>
                  </a:extLst>
                </a:gridCol>
                <a:gridCol w="2844182">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Trace Management in the context of Services Based Management Architecture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TM_SBMA</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820036</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Nokia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0% -&gt; 10%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SA#85 – Sept. 2019 (Previously SA#84 – June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Discussed the NRM methodology for configurable trace. </a:t>
                      </a:r>
                    </a:p>
                    <a:p>
                      <a:pPr marL="0" lvl="0" indent="0">
                        <a:buFont typeface="Arial" panose="020B0604020202020204" pitchFamily="34" charset="0"/>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Reached an agreement on the full alignment between configurable PM, configurable notifications and configurable Trace. </a:t>
                      </a:r>
                    </a:p>
                    <a:p>
                      <a:pPr marL="0" lvl="0" indent="0">
                        <a:buFont typeface="Arial" panose="020B0604020202020204" pitchFamily="34" charset="0"/>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Offline work prior to SA5#125AH will follow.</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998633000"/>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Rel-16 OAM&amp;P WIs (10/10)</a:t>
            </a:r>
          </a:p>
        </p:txBody>
      </p:sp>
      <p:graphicFrame>
        <p:nvGraphicFramePr>
          <p:cNvPr id="6" name="Group 76"/>
          <p:cNvGraphicFramePr>
            <a:graphicFrameLocks/>
          </p:cNvGraphicFramePr>
          <p:nvPr>
            <p:extLst>
              <p:ext uri="{D42A27DB-BD31-4B8C-83A1-F6EECF244321}">
                <p14:modId xmlns:p14="http://schemas.microsoft.com/office/powerpoint/2010/main" val="1117926603"/>
              </p:ext>
            </p:extLst>
          </p:nvPr>
        </p:nvGraphicFramePr>
        <p:xfrm>
          <a:off x="286603" y="1374072"/>
          <a:ext cx="11586948" cy="4769569"/>
        </p:xfrm>
        <a:graphic>
          <a:graphicData uri="http://schemas.openxmlformats.org/drawingml/2006/table">
            <a:tbl>
              <a:tblPr/>
              <a:tblGrid>
                <a:gridCol w="1811763">
                  <a:extLst>
                    <a:ext uri="{9D8B030D-6E8A-4147-A177-3AD203B41FA5}">
                      <a16:colId xmlns:a16="http://schemas.microsoft.com/office/drawing/2014/main" val="20000"/>
                    </a:ext>
                  </a:extLst>
                </a:gridCol>
                <a:gridCol w="3965663">
                  <a:extLst>
                    <a:ext uri="{9D8B030D-6E8A-4147-A177-3AD203B41FA5}">
                      <a16:colId xmlns:a16="http://schemas.microsoft.com/office/drawing/2014/main" val="20001"/>
                    </a:ext>
                  </a:extLst>
                </a:gridCol>
                <a:gridCol w="2965340">
                  <a:extLst>
                    <a:ext uri="{9D8B030D-6E8A-4147-A177-3AD203B41FA5}">
                      <a16:colId xmlns:a16="http://schemas.microsoft.com/office/drawing/2014/main" val="20003"/>
                    </a:ext>
                  </a:extLst>
                </a:gridCol>
                <a:gridCol w="2844182">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Integration of ONAP and 3GPP 5G management framework</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ONAP3GPP</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830026</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AT&amp;T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5% -&gt; 10%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SA#86 – Dec 2019 (Previously SA</a:t>
                      </a: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#87 - March 2020)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CR to TS 28.532 dealing with adding a RESTful HTTP-based fault supervision solution for integration with ONAP VES --- was agreed.</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CR to TS 28.532 dealing with adding a new NRM fragment supporting the management of notifications recipients was discussed.</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CR to TS 28.533 to add examples to the Annex of the ONAP DCAE Collection Framework and Controllers utilizing 3GPP management services was agreed.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Rel-16 CRs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901693936"/>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(1/8)</a:t>
            </a:r>
          </a:p>
        </p:txBody>
      </p:sp>
      <p:graphicFrame>
        <p:nvGraphicFramePr>
          <p:cNvPr id="6" name="Group 76"/>
          <p:cNvGraphicFramePr>
            <a:graphicFrameLocks/>
          </p:cNvGraphicFramePr>
          <p:nvPr>
            <p:extLst>
              <p:ext uri="{D42A27DB-BD31-4B8C-83A1-F6EECF244321}">
                <p14:modId xmlns:p14="http://schemas.microsoft.com/office/powerpoint/2010/main" val="2046637035"/>
              </p:ext>
            </p:extLst>
          </p:nvPr>
        </p:nvGraphicFramePr>
        <p:xfrm>
          <a:off x="189186" y="1360424"/>
          <a:ext cx="11824139" cy="4782866"/>
        </p:xfrm>
        <a:graphic>
          <a:graphicData uri="http://schemas.openxmlformats.org/drawingml/2006/table">
            <a:tbl>
              <a:tblPr/>
              <a:tblGrid>
                <a:gridCol w="1848850">
                  <a:extLst>
                    <a:ext uri="{9D8B030D-6E8A-4147-A177-3AD203B41FA5}">
                      <a16:colId xmlns:a16="http://schemas.microsoft.com/office/drawing/2014/main" val="20000"/>
                    </a:ext>
                  </a:extLst>
                </a:gridCol>
                <a:gridCol w="4046842">
                  <a:extLst>
                    <a:ext uri="{9D8B030D-6E8A-4147-A177-3AD203B41FA5}">
                      <a16:colId xmlns:a16="http://schemas.microsoft.com/office/drawing/2014/main" val="20001"/>
                    </a:ext>
                  </a:extLst>
                </a:gridCol>
                <a:gridCol w="3026042">
                  <a:extLst>
                    <a:ext uri="{9D8B030D-6E8A-4147-A177-3AD203B41FA5}">
                      <a16:colId xmlns:a16="http://schemas.microsoft.com/office/drawing/2014/main" val="20003"/>
                    </a:ext>
                  </a:extLst>
                </a:gridCol>
                <a:gridCol w="2902405">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Study on protocol enhancement for real time communication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FS_PROTIMP</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800037</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Nokia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0% -&gt; 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SA#86 – Dec.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28.823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 input.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306958927"/>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(2/8)</a:t>
            </a:r>
          </a:p>
        </p:txBody>
      </p:sp>
      <p:graphicFrame>
        <p:nvGraphicFramePr>
          <p:cNvPr id="6" name="Group 76"/>
          <p:cNvGraphicFramePr>
            <a:graphicFrameLocks/>
          </p:cNvGraphicFramePr>
          <p:nvPr>
            <p:extLst>
              <p:ext uri="{D42A27DB-BD31-4B8C-83A1-F6EECF244321}">
                <p14:modId xmlns:p14="http://schemas.microsoft.com/office/powerpoint/2010/main" val="1892252874"/>
              </p:ext>
            </p:extLst>
          </p:nvPr>
        </p:nvGraphicFramePr>
        <p:xfrm>
          <a:off x="835573" y="1381368"/>
          <a:ext cx="10537719" cy="4896888"/>
        </p:xfrm>
        <a:graphic>
          <a:graphicData uri="http://schemas.openxmlformats.org/drawingml/2006/table">
            <a:tbl>
              <a:tblPr/>
              <a:tblGrid>
                <a:gridCol w="1647702">
                  <a:extLst>
                    <a:ext uri="{9D8B030D-6E8A-4147-A177-3AD203B41FA5}">
                      <a16:colId xmlns:a16="http://schemas.microsoft.com/office/drawing/2014/main" val="20000"/>
                    </a:ext>
                  </a:extLst>
                </a:gridCol>
                <a:gridCol w="3606562">
                  <a:extLst>
                    <a:ext uri="{9D8B030D-6E8A-4147-A177-3AD203B41FA5}">
                      <a16:colId xmlns:a16="http://schemas.microsoft.com/office/drawing/2014/main" val="20001"/>
                    </a:ext>
                  </a:extLst>
                </a:gridCol>
                <a:gridCol w="2696821">
                  <a:extLst>
                    <a:ext uri="{9D8B030D-6E8A-4147-A177-3AD203B41FA5}">
                      <a16:colId xmlns:a16="http://schemas.microsoft.com/office/drawing/2014/main" val="20003"/>
                    </a:ext>
                  </a:extLst>
                </a:gridCol>
                <a:gridCol w="2586634">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Study on management aspects of edge computing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FS_MAN_EC</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800039</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Intel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50% -&gt; 65</a:t>
                      </a: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SA#85 – Sept.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28.803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mj-lt"/>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group discussed and agreed the following contributions to:</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add text in introduction clause;</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add a solution for end-to-end performance assurance</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add the conclusion for the study</a:t>
                      </a:r>
                    </a:p>
                    <a:p>
                      <a:pPr marL="285750" lvl="0" indent="-285750">
                        <a:buFont typeface="Arial" panose="020B0604020202020204" pitchFamily="34" charset="0"/>
                        <a:buChar char="•"/>
                      </a:pP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0" lvl="0" indent="0">
                        <a:buFont typeface="Arial" panose="020B0604020202020204" pitchFamily="34" charset="0"/>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group agreed to send TR 28.803 to SA plenary for information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TR 28.803 for information</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455001826"/>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(3/8)</a:t>
            </a:r>
          </a:p>
        </p:txBody>
      </p:sp>
      <p:graphicFrame>
        <p:nvGraphicFramePr>
          <p:cNvPr id="6" name="Group 76"/>
          <p:cNvGraphicFramePr>
            <a:graphicFrameLocks/>
          </p:cNvGraphicFramePr>
          <p:nvPr>
            <p:extLst>
              <p:ext uri="{D42A27DB-BD31-4B8C-83A1-F6EECF244321}">
                <p14:modId xmlns:p14="http://schemas.microsoft.com/office/powerpoint/2010/main" val="3825835752"/>
              </p:ext>
            </p:extLst>
          </p:nvPr>
        </p:nvGraphicFramePr>
        <p:xfrm>
          <a:off x="835573" y="1367720"/>
          <a:ext cx="11146630" cy="4896888"/>
        </p:xfrm>
        <a:graphic>
          <a:graphicData uri="http://schemas.openxmlformats.org/drawingml/2006/table">
            <a:tbl>
              <a:tblPr/>
              <a:tblGrid>
                <a:gridCol w="1742913">
                  <a:extLst>
                    <a:ext uri="{9D8B030D-6E8A-4147-A177-3AD203B41FA5}">
                      <a16:colId xmlns:a16="http://schemas.microsoft.com/office/drawing/2014/main" val="20000"/>
                    </a:ext>
                  </a:extLst>
                </a:gridCol>
                <a:gridCol w="3814963">
                  <a:extLst>
                    <a:ext uri="{9D8B030D-6E8A-4147-A177-3AD203B41FA5}">
                      <a16:colId xmlns:a16="http://schemas.microsoft.com/office/drawing/2014/main" val="20001"/>
                    </a:ext>
                  </a:extLst>
                </a:gridCol>
                <a:gridCol w="2852654">
                  <a:extLst>
                    <a:ext uri="{9D8B030D-6E8A-4147-A177-3AD203B41FA5}">
                      <a16:colId xmlns:a16="http://schemas.microsoft.com/office/drawing/2014/main" val="20003"/>
                    </a:ext>
                  </a:extLst>
                </a:gridCol>
                <a:gridCol w="2736100">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Study on tenancy concept in 5G networks and network slicing management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FS_TENANCYC</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810022</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Huawei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26% -&gt;</a:t>
                      </a:r>
                      <a:r>
                        <a:rPr kumimoji="0" lang="en-US"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 40%</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SA#85 – Sept.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28.804</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group discussed and agreed the tenancy concept in context of:</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Representation for tenant in 3GPP management system</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Management entity handling for tenant in 3GPP management system</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Adding tenant type description </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Adding definition Tenant in 3GPP management system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471791641"/>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(4/8)</a:t>
            </a:r>
          </a:p>
        </p:txBody>
      </p:sp>
      <p:graphicFrame>
        <p:nvGraphicFramePr>
          <p:cNvPr id="6" name="Group 76"/>
          <p:cNvGraphicFramePr>
            <a:graphicFrameLocks/>
          </p:cNvGraphicFramePr>
          <p:nvPr>
            <p:extLst>
              <p:ext uri="{D42A27DB-BD31-4B8C-83A1-F6EECF244321}">
                <p14:modId xmlns:p14="http://schemas.microsoft.com/office/powerpoint/2010/main" val="3635043551"/>
              </p:ext>
            </p:extLst>
          </p:nvPr>
        </p:nvGraphicFramePr>
        <p:xfrm>
          <a:off x="835573" y="1354072"/>
          <a:ext cx="10537719" cy="4896888"/>
        </p:xfrm>
        <a:graphic>
          <a:graphicData uri="http://schemas.openxmlformats.org/drawingml/2006/table">
            <a:tbl>
              <a:tblPr/>
              <a:tblGrid>
                <a:gridCol w="1647702">
                  <a:extLst>
                    <a:ext uri="{9D8B030D-6E8A-4147-A177-3AD203B41FA5}">
                      <a16:colId xmlns:a16="http://schemas.microsoft.com/office/drawing/2014/main" val="20000"/>
                    </a:ext>
                  </a:extLst>
                </a:gridCol>
                <a:gridCol w="3606562">
                  <a:extLst>
                    <a:ext uri="{9D8B030D-6E8A-4147-A177-3AD203B41FA5}">
                      <a16:colId xmlns:a16="http://schemas.microsoft.com/office/drawing/2014/main" val="20001"/>
                    </a:ext>
                  </a:extLst>
                </a:gridCol>
                <a:gridCol w="2696821">
                  <a:extLst>
                    <a:ext uri="{9D8B030D-6E8A-4147-A177-3AD203B41FA5}">
                      <a16:colId xmlns:a16="http://schemas.microsoft.com/office/drawing/2014/main" val="20003"/>
                    </a:ext>
                  </a:extLst>
                </a:gridCol>
                <a:gridCol w="2586634">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Study on management aspects of communication services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FS_CSMAN</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810029</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Ericsson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70% -&gt; </a:t>
                      </a:r>
                      <a:r>
                        <a:rPr kumimoji="0" lang="en-US"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75%</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SA#85 – Sept.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28.805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As input to the meeting there were 18 contributions, of which 14 were agreed. </a:t>
                      </a: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treated contributions include further clarifications in the concepts and background clause outlining relationship between communication services and management concepts, updates to use cases, new use cases and requirement were also introduced. The group made good progress in understanding the scope of management of communication services.</a:t>
                      </a:r>
                    </a:p>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group agreed to send the draft TR 28.805  to SA for information.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TR 28.805 for information </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400145439"/>
      </p:ext>
    </p:extLst>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(5/8)</a:t>
            </a:r>
          </a:p>
        </p:txBody>
      </p:sp>
      <p:graphicFrame>
        <p:nvGraphicFramePr>
          <p:cNvPr id="6" name="Group 76"/>
          <p:cNvGraphicFramePr>
            <a:graphicFrameLocks/>
          </p:cNvGraphicFramePr>
          <p:nvPr>
            <p:extLst>
              <p:ext uri="{D42A27DB-BD31-4B8C-83A1-F6EECF244321}">
                <p14:modId xmlns:p14="http://schemas.microsoft.com/office/powerpoint/2010/main" val="1417671381"/>
              </p:ext>
            </p:extLst>
          </p:nvPr>
        </p:nvGraphicFramePr>
        <p:xfrm>
          <a:off x="332745" y="946150"/>
          <a:ext cx="11764370" cy="5352656"/>
        </p:xfrm>
        <a:graphic>
          <a:graphicData uri="http://schemas.openxmlformats.org/drawingml/2006/table">
            <a:tbl>
              <a:tblPr/>
              <a:tblGrid>
                <a:gridCol w="1839504">
                  <a:extLst>
                    <a:ext uri="{9D8B030D-6E8A-4147-A177-3AD203B41FA5}">
                      <a16:colId xmlns:a16="http://schemas.microsoft.com/office/drawing/2014/main" val="20000"/>
                    </a:ext>
                  </a:extLst>
                </a:gridCol>
                <a:gridCol w="4026386">
                  <a:extLst>
                    <a:ext uri="{9D8B030D-6E8A-4147-A177-3AD203B41FA5}">
                      <a16:colId xmlns:a16="http://schemas.microsoft.com/office/drawing/2014/main" val="20001"/>
                    </a:ext>
                  </a:extLst>
                </a:gridCol>
                <a:gridCol w="3010747">
                  <a:extLst>
                    <a:ext uri="{9D8B030D-6E8A-4147-A177-3AD203B41FA5}">
                      <a16:colId xmlns:a16="http://schemas.microsoft.com/office/drawing/2014/main" val="20003"/>
                    </a:ext>
                  </a:extLst>
                </a:gridCol>
                <a:gridCol w="2887733">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Study on Self-Organizing Networks (SON) for 5G</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FS_SON_5G</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810030</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Intel</a:t>
                      </a:r>
                      <a:r>
                        <a:rPr kumimoji="0" lang="en-GB" altLang="zh-CN" sz="1600" b="0" i="0" u="none" strike="noStrike" cap="none" normalizeH="0" baseline="0">
                          <a:ln>
                            <a:noFill/>
                          </a:ln>
                          <a:solidFill>
                            <a:schemeClr val="tx1"/>
                          </a:solidFill>
                          <a:effectLst/>
                          <a:latin typeface="Calibri" pitchFamily="34" charset="0"/>
                          <a:ea typeface="宋体" pitchFamily="2" charset="-122"/>
                          <a:cs typeface="Arial" charset="0"/>
                        </a:rPr>
                        <a:t>, Verizon</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40% -&gt; 50</a:t>
                      </a: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SA#86 – Dec.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28.861</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519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group discussed and approved 16 pCRs related to the following topics:</a:t>
                      </a:r>
                    </a:p>
                    <a:p>
                      <a:pPr marL="342900" lvl="0" indent="-342900">
                        <a:buFont typeface="+mj-lt"/>
                        <a:buAutoNum type="arabicPeriod"/>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Clarification, correction, and enhancement of legacy SON concept in clause 4.3.</a:t>
                      </a:r>
                    </a:p>
                    <a:p>
                      <a:pPr marL="342900" lvl="0" indent="-342900">
                        <a:buFont typeface="+mj-lt"/>
                        <a:buAutoNum type="arabicPeriod"/>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Use cases:</a:t>
                      </a:r>
                    </a:p>
                    <a:p>
                      <a:pPr marL="895335" lvl="1"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Service quality optimization</a:t>
                      </a:r>
                    </a:p>
                    <a:p>
                      <a:pPr marL="895335" lvl="1"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Automatic NSI creation</a:t>
                      </a:r>
                    </a:p>
                    <a:p>
                      <a:pPr marL="895335" lvl="1"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PCI configuration</a:t>
                      </a:r>
                    </a:p>
                    <a:p>
                      <a:pPr marL="895335" lvl="1" indent="-285750">
                        <a:buFont typeface="Arial" panose="020B0604020202020204" pitchFamily="34" charset="0"/>
                        <a:buChar char="•"/>
                      </a:pP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pCR</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28.803 solution for ANR optimization</a:t>
                      </a:r>
                    </a:p>
                    <a:p>
                      <a:pPr marL="895335" lvl="1"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Beam optimization in CCO</a:t>
                      </a:r>
                    </a:p>
                    <a:p>
                      <a:pPr marL="895335" lvl="1"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Cross-slice network resource optimization</a:t>
                      </a:r>
                    </a:p>
                    <a:p>
                      <a:pPr marL="895335" lvl="1"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Multi-dimensional Resource Optimization</a:t>
                      </a:r>
                    </a:p>
                    <a:p>
                      <a:pPr marL="342900" lvl="0" indent="-342900">
                        <a:buFont typeface="+mj-lt"/>
                        <a:buAutoNum type="arabicPeriod"/>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Solution for ANR optimization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323894135"/>
      </p:ext>
    </p:extLst>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(6/8)</a:t>
            </a:r>
          </a:p>
        </p:txBody>
      </p:sp>
      <p:graphicFrame>
        <p:nvGraphicFramePr>
          <p:cNvPr id="6" name="Group 76"/>
          <p:cNvGraphicFramePr>
            <a:graphicFrameLocks/>
          </p:cNvGraphicFramePr>
          <p:nvPr>
            <p:extLst>
              <p:ext uri="{D42A27DB-BD31-4B8C-83A1-F6EECF244321}">
                <p14:modId xmlns:p14="http://schemas.microsoft.com/office/powerpoint/2010/main" val="2531005331"/>
              </p:ext>
            </p:extLst>
          </p:nvPr>
        </p:nvGraphicFramePr>
        <p:xfrm>
          <a:off x="213815" y="1280635"/>
          <a:ext cx="11764369" cy="5004760"/>
        </p:xfrm>
        <a:graphic>
          <a:graphicData uri="http://schemas.openxmlformats.org/drawingml/2006/table">
            <a:tbl>
              <a:tblPr/>
              <a:tblGrid>
                <a:gridCol w="1839504">
                  <a:extLst>
                    <a:ext uri="{9D8B030D-6E8A-4147-A177-3AD203B41FA5}">
                      <a16:colId xmlns:a16="http://schemas.microsoft.com/office/drawing/2014/main" val="20000"/>
                    </a:ext>
                  </a:extLst>
                </a:gridCol>
                <a:gridCol w="4026386">
                  <a:extLst>
                    <a:ext uri="{9D8B030D-6E8A-4147-A177-3AD203B41FA5}">
                      <a16:colId xmlns:a16="http://schemas.microsoft.com/office/drawing/2014/main" val="20001"/>
                    </a:ext>
                  </a:extLst>
                </a:gridCol>
                <a:gridCol w="3010746">
                  <a:extLst>
                    <a:ext uri="{9D8B030D-6E8A-4147-A177-3AD203B41FA5}">
                      <a16:colId xmlns:a16="http://schemas.microsoft.com/office/drawing/2014/main" val="20003"/>
                    </a:ext>
                  </a:extLst>
                </a:gridCol>
                <a:gridCol w="2887733">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Study on non-file-based trace reporting</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FS_OAM_RTT</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820037</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Calibri" pitchFamily="34" charset="0"/>
                          <a:ea typeface="宋体" pitchFamily="2" charset="-122"/>
                          <a:cs typeface="Arial" charset="0"/>
                        </a:rPr>
                        <a:t>Nokia</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0% -&gt; </a:t>
                      </a: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SA#85 – Sept. 2019 (Previously SA#84 – June 2019)</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28.806</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No input.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947847424"/>
      </p:ext>
    </p:extLst>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(7/8)</a:t>
            </a:r>
          </a:p>
        </p:txBody>
      </p:sp>
      <p:graphicFrame>
        <p:nvGraphicFramePr>
          <p:cNvPr id="6" name="Group 76"/>
          <p:cNvGraphicFramePr>
            <a:graphicFrameLocks/>
          </p:cNvGraphicFramePr>
          <p:nvPr>
            <p:extLst>
              <p:ext uri="{D42A27DB-BD31-4B8C-83A1-F6EECF244321}">
                <p14:modId xmlns:p14="http://schemas.microsoft.com/office/powerpoint/2010/main" val="471486570"/>
              </p:ext>
            </p:extLst>
          </p:nvPr>
        </p:nvGraphicFramePr>
        <p:xfrm>
          <a:off x="245660" y="1367720"/>
          <a:ext cx="11764369" cy="4782866"/>
        </p:xfrm>
        <a:graphic>
          <a:graphicData uri="http://schemas.openxmlformats.org/drawingml/2006/table">
            <a:tbl>
              <a:tblPr/>
              <a:tblGrid>
                <a:gridCol w="1839504">
                  <a:extLst>
                    <a:ext uri="{9D8B030D-6E8A-4147-A177-3AD203B41FA5}">
                      <a16:colId xmlns:a16="http://schemas.microsoft.com/office/drawing/2014/main" val="20000"/>
                    </a:ext>
                  </a:extLst>
                </a:gridCol>
                <a:gridCol w="4026386">
                  <a:extLst>
                    <a:ext uri="{9D8B030D-6E8A-4147-A177-3AD203B41FA5}">
                      <a16:colId xmlns:a16="http://schemas.microsoft.com/office/drawing/2014/main" val="20001"/>
                    </a:ext>
                  </a:extLst>
                </a:gridCol>
                <a:gridCol w="3010746">
                  <a:extLst>
                    <a:ext uri="{9D8B030D-6E8A-4147-A177-3AD203B41FA5}">
                      <a16:colId xmlns:a16="http://schemas.microsoft.com/office/drawing/2014/main" val="20003"/>
                    </a:ext>
                  </a:extLst>
                </a:gridCol>
                <a:gridCol w="2887733">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Study on non-public networks management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FS_OAM_NPN</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830024</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Huawei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0% -&gt; </a:t>
                      </a: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2%</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SA#86 – Dec.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28.807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group discussed and agreed the initial skeleton.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001008130"/>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590"/>
          <p:cNvSpPr>
            <a:spLocks noGrp="1"/>
          </p:cNvSpPr>
          <p:nvPr>
            <p:ph type="title"/>
          </p:nvPr>
        </p:nvSpPr>
        <p:spPr>
          <a:xfrm>
            <a:off x="2904669" y="616310"/>
            <a:ext cx="5143500" cy="476250"/>
          </a:xfrm>
        </p:spPr>
        <p:txBody>
          <a:bodyPr/>
          <a:lstStyle/>
          <a:p>
            <a:r>
              <a:rPr lang="en-GB" sz="4000" dirty="0"/>
              <a:t>Statistics at SA5 level</a:t>
            </a:r>
          </a:p>
        </p:txBody>
      </p:sp>
      <p:graphicFrame>
        <p:nvGraphicFramePr>
          <p:cNvPr id="117329" name="Group 593"/>
          <p:cNvGraphicFramePr>
            <a:graphicFrameLocks noGrp="1"/>
          </p:cNvGraphicFramePr>
          <p:nvPr>
            <p:ph idx="1"/>
            <p:extLst>
              <p:ext uri="{D42A27DB-BD31-4B8C-83A1-F6EECF244321}">
                <p14:modId xmlns:p14="http://schemas.microsoft.com/office/powerpoint/2010/main" val="3575833522"/>
              </p:ext>
            </p:extLst>
          </p:nvPr>
        </p:nvGraphicFramePr>
        <p:xfrm>
          <a:off x="1847850" y="1537420"/>
          <a:ext cx="7686156" cy="4232027"/>
        </p:xfrm>
        <a:graphic>
          <a:graphicData uri="http://schemas.openxmlformats.org/drawingml/2006/table">
            <a:tbl>
              <a:tblPr/>
              <a:tblGrid>
                <a:gridCol w="1066936">
                  <a:extLst>
                    <a:ext uri="{9D8B030D-6E8A-4147-A177-3AD203B41FA5}">
                      <a16:colId xmlns:a16="http://schemas.microsoft.com/office/drawing/2014/main" val="20000"/>
                    </a:ext>
                  </a:extLst>
                </a:gridCol>
                <a:gridCol w="843998">
                  <a:extLst>
                    <a:ext uri="{9D8B030D-6E8A-4147-A177-3AD203B41FA5}">
                      <a16:colId xmlns:a16="http://schemas.microsoft.com/office/drawing/2014/main" val="20001"/>
                    </a:ext>
                  </a:extLst>
                </a:gridCol>
                <a:gridCol w="815548">
                  <a:extLst>
                    <a:ext uri="{9D8B030D-6E8A-4147-A177-3AD203B41FA5}">
                      <a16:colId xmlns:a16="http://schemas.microsoft.com/office/drawing/2014/main" val="20002"/>
                    </a:ext>
                  </a:extLst>
                </a:gridCol>
                <a:gridCol w="825031">
                  <a:extLst>
                    <a:ext uri="{9D8B030D-6E8A-4147-A177-3AD203B41FA5}">
                      <a16:colId xmlns:a16="http://schemas.microsoft.com/office/drawing/2014/main" val="20003"/>
                    </a:ext>
                  </a:extLst>
                </a:gridCol>
                <a:gridCol w="796582">
                  <a:extLst>
                    <a:ext uri="{9D8B030D-6E8A-4147-A177-3AD203B41FA5}">
                      <a16:colId xmlns:a16="http://schemas.microsoft.com/office/drawing/2014/main" val="20004"/>
                    </a:ext>
                  </a:extLst>
                </a:gridCol>
                <a:gridCol w="853482">
                  <a:extLst>
                    <a:ext uri="{9D8B030D-6E8A-4147-A177-3AD203B41FA5}">
                      <a16:colId xmlns:a16="http://schemas.microsoft.com/office/drawing/2014/main" val="20005"/>
                    </a:ext>
                  </a:extLst>
                </a:gridCol>
                <a:gridCol w="853481">
                  <a:extLst>
                    <a:ext uri="{9D8B030D-6E8A-4147-A177-3AD203B41FA5}">
                      <a16:colId xmlns:a16="http://schemas.microsoft.com/office/drawing/2014/main" val="20006"/>
                    </a:ext>
                  </a:extLst>
                </a:gridCol>
                <a:gridCol w="825033">
                  <a:extLst>
                    <a:ext uri="{9D8B030D-6E8A-4147-A177-3AD203B41FA5}">
                      <a16:colId xmlns:a16="http://schemas.microsoft.com/office/drawing/2014/main" val="20007"/>
                    </a:ext>
                  </a:extLst>
                </a:gridCol>
                <a:gridCol w="806065">
                  <a:extLst>
                    <a:ext uri="{9D8B030D-6E8A-4147-A177-3AD203B41FA5}">
                      <a16:colId xmlns:a16="http://schemas.microsoft.com/office/drawing/2014/main" val="20008"/>
                    </a:ext>
                  </a:extLst>
                </a:gridCol>
              </a:tblGrid>
              <a:tr h="503756">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GB" sz="1200" b="1" i="0" u="none" strike="noStrike" cap="none" normalizeH="0" baseline="0" dirty="0">
                          <a:ln>
                            <a:noFill/>
                          </a:ln>
                          <a:solidFill>
                            <a:schemeClr val="tx1"/>
                          </a:solidFill>
                          <a:effectLst/>
                          <a:latin typeface="Calibri" pitchFamily="34" charset="0"/>
                          <a:ea typeface="Batang" pitchFamily="18" charset="-127"/>
                          <a:cs typeface="Times New Roman" pitchFamily="18" charset="0"/>
                        </a:rPr>
                        <a:t> </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SA5#119</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900" b="1" i="0" u="none" strike="noStrike" kern="1200" cap="none" normalizeH="0" baseline="0" dirty="0">
                          <a:ln>
                            <a:noFill/>
                          </a:ln>
                          <a:solidFill>
                            <a:schemeClr val="tx1"/>
                          </a:solidFill>
                          <a:effectLst/>
                          <a:latin typeface="Calibri" pitchFamily="34" charset="0"/>
                          <a:ea typeface="+mn-ea"/>
                          <a:cs typeface="Arial" charset="0"/>
                        </a:rPr>
                        <a:t>SA5#119Ad-Hoc</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SA5#120</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SA5#121</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SA5#122</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SA5#123</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SA5#124</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SA5#125</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6579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Delegates</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43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21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39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30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49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44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38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56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143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Docs at meeting start</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305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144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325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243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259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272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236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278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702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Docs at meeting end</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597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355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605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469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514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478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437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531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702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Agreed CH CRs</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43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56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45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40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48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2702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Agreed OAM CRs</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65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61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45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55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40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61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5416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LS in</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3128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LS out</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808222448"/>
      </p:ext>
    </p:extLst>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(8/8)</a:t>
            </a:r>
          </a:p>
        </p:txBody>
      </p:sp>
      <p:graphicFrame>
        <p:nvGraphicFramePr>
          <p:cNvPr id="6" name="Group 76"/>
          <p:cNvGraphicFramePr>
            <a:graphicFrameLocks/>
          </p:cNvGraphicFramePr>
          <p:nvPr>
            <p:extLst>
              <p:ext uri="{D42A27DB-BD31-4B8C-83A1-F6EECF244321}">
                <p14:modId xmlns:p14="http://schemas.microsoft.com/office/powerpoint/2010/main" val="1774125604"/>
              </p:ext>
            </p:extLst>
          </p:nvPr>
        </p:nvGraphicFramePr>
        <p:xfrm>
          <a:off x="245660" y="1367720"/>
          <a:ext cx="11764369" cy="4782866"/>
        </p:xfrm>
        <a:graphic>
          <a:graphicData uri="http://schemas.openxmlformats.org/drawingml/2006/table">
            <a:tbl>
              <a:tblPr/>
              <a:tblGrid>
                <a:gridCol w="1839504">
                  <a:extLst>
                    <a:ext uri="{9D8B030D-6E8A-4147-A177-3AD203B41FA5}">
                      <a16:colId xmlns:a16="http://schemas.microsoft.com/office/drawing/2014/main" val="20000"/>
                    </a:ext>
                  </a:extLst>
                </a:gridCol>
                <a:gridCol w="4026386">
                  <a:extLst>
                    <a:ext uri="{9D8B030D-6E8A-4147-A177-3AD203B41FA5}">
                      <a16:colId xmlns:a16="http://schemas.microsoft.com/office/drawing/2014/main" val="20001"/>
                    </a:ext>
                  </a:extLst>
                </a:gridCol>
                <a:gridCol w="3010746">
                  <a:extLst>
                    <a:ext uri="{9D8B030D-6E8A-4147-A177-3AD203B41FA5}">
                      <a16:colId xmlns:a16="http://schemas.microsoft.com/office/drawing/2014/main" val="20003"/>
                    </a:ext>
                  </a:extLst>
                </a:gridCol>
                <a:gridCol w="2887733">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a:solidFill>
                            <a:schemeClr val="tx1"/>
                          </a:solidFill>
                          <a:effectLst/>
                          <a:latin typeface="+mn-lt"/>
                          <a:ea typeface="+mn-ea"/>
                          <a:cs typeface="+mn-cs"/>
                        </a:rPr>
                        <a:t>Study on management and orchestration aspects with integrated satellite components in a 5G network</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a:solidFill>
                            <a:schemeClr val="tx1"/>
                          </a:solidFill>
                          <a:effectLst/>
                          <a:latin typeface="+mn-lt"/>
                          <a:ea typeface="+mn-ea"/>
                          <a:cs typeface="+mn-cs"/>
                        </a:rPr>
                        <a:t>FS_5GSAT_MO</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a:solidFill>
                            <a:schemeClr val="tx1"/>
                          </a:solidFill>
                          <a:effectLst/>
                          <a:latin typeface="+mn-lt"/>
                          <a:ea typeface="+mn-ea"/>
                          <a:cs typeface="+mn-cs"/>
                        </a:rPr>
                        <a:t>830025</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Thales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0% -&gt; </a:t>
                      </a: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10 %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SA#86 – Dec.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TR 28.808</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skeleton of the Technical Report was created.</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introduction and the scope of the technical report were approved.</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3 use cases have been introduced with the associated potential requirements.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883678423"/>
      </p:ext>
    </p:extLst>
  </p:cSld>
  <p:clrMapOvr>
    <a:masterClrMapping/>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999511" y="822631"/>
            <a:ext cx="7362825" cy="685800"/>
          </a:xfrm>
          <a:prstGeom prst="rect">
            <a:avLst/>
          </a:prstGeom>
          <a:noFill/>
          <a:ln w="12700">
            <a:noFill/>
            <a:miter lim="800000"/>
            <a:headEnd/>
            <a:tailEnd/>
          </a:ln>
        </p:spPr>
        <p:txBody>
          <a:bodyPr lIns="90488" tIns="44450" rIns="90488" bIns="44450" anchor="ctr"/>
          <a:lstStyle/>
          <a:p>
            <a:pPr algn="ctr">
              <a:defRPr/>
            </a:pPr>
            <a:r>
              <a:rPr lang="sv-SE" altLang="zh-CN" sz="3200" kern="0" dirty="0">
                <a:solidFill>
                  <a:srgbClr val="FF0000"/>
                </a:solidFill>
                <a:latin typeface="Calibri"/>
                <a:cs typeface="+mj-cs"/>
              </a:rPr>
              <a:t>TEI</a:t>
            </a:r>
            <a:r>
              <a:rPr lang="sv-SE" sz="3200" kern="0" dirty="0">
                <a:solidFill>
                  <a:srgbClr val="FF0000"/>
                </a:solidFill>
                <a:latin typeface="Calibri"/>
                <a:cs typeface="+mj-cs"/>
              </a:rPr>
              <a:t> </a:t>
            </a:r>
            <a:r>
              <a:rPr lang="en-GB" altLang="zh-CN" sz="3200" kern="0" dirty="0">
                <a:solidFill>
                  <a:srgbClr val="FF0000"/>
                </a:solidFill>
                <a:latin typeface="Calibri"/>
                <a:cs typeface="+mj-cs"/>
              </a:rPr>
              <a:t>CRs (</a:t>
            </a:r>
            <a:r>
              <a:rPr lang="en-GB" altLang="zh-CN" sz="3200" kern="0" dirty="0">
                <a:solidFill>
                  <a:srgbClr val="FF0000"/>
                </a:solidFill>
                <a:latin typeface="Calibri"/>
              </a:rPr>
              <a:t>Charging &amp; OAM&amp;P) </a:t>
            </a:r>
          </a:p>
          <a:p>
            <a:pPr algn="ctr">
              <a:defRPr/>
            </a:pPr>
            <a:endParaRPr lang="en-GB" altLang="zh-CN" sz="3200" kern="0" dirty="0">
              <a:solidFill>
                <a:srgbClr val="FF0000"/>
              </a:solidFill>
              <a:latin typeface="Calibri"/>
            </a:endParaRPr>
          </a:p>
        </p:txBody>
      </p:sp>
      <p:graphicFrame>
        <p:nvGraphicFramePr>
          <p:cNvPr id="6" name="Group 76"/>
          <p:cNvGraphicFramePr>
            <a:graphicFrameLocks/>
          </p:cNvGraphicFramePr>
          <p:nvPr>
            <p:extLst>
              <p:ext uri="{D42A27DB-BD31-4B8C-83A1-F6EECF244321}">
                <p14:modId xmlns:p14="http://schemas.microsoft.com/office/powerpoint/2010/main" val="95601921"/>
              </p:ext>
            </p:extLst>
          </p:nvPr>
        </p:nvGraphicFramePr>
        <p:xfrm>
          <a:off x="1050914" y="1994758"/>
          <a:ext cx="9000373" cy="1346784"/>
        </p:xfrm>
        <a:graphic>
          <a:graphicData uri="http://schemas.openxmlformats.org/drawingml/2006/table">
            <a:tbl>
              <a:tblPr/>
              <a:tblGrid>
                <a:gridCol w="1439196">
                  <a:extLst>
                    <a:ext uri="{9D8B030D-6E8A-4147-A177-3AD203B41FA5}">
                      <a16:colId xmlns:a16="http://schemas.microsoft.com/office/drawing/2014/main" val="20000"/>
                    </a:ext>
                  </a:extLst>
                </a:gridCol>
                <a:gridCol w="7561177">
                  <a:extLst>
                    <a:ext uri="{9D8B030D-6E8A-4147-A177-3AD203B41FA5}">
                      <a16:colId xmlns:a16="http://schemas.microsoft.com/office/drawing/2014/main" val="20001"/>
                    </a:ext>
                  </a:extLst>
                </a:gridCol>
              </a:tblGrid>
              <a:tr h="49591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25435">
                <a:tc>
                  <a:txBody>
                    <a:bodyPr/>
                    <a:lstStyle/>
                    <a:p>
                      <a:pPr algn="l" fontAlgn="t"/>
                      <a:r>
                        <a:rPr lang="sv-SE" sz="1400" b="0" i="0" u="none" strike="noStrike" dirty="0">
                          <a:solidFill>
                            <a:srgbClr val="000000"/>
                          </a:solidFill>
                          <a:effectLst/>
                          <a:latin typeface="Arial" panose="020B0604020202020204" pitchFamily="34" charset="0"/>
                        </a:rPr>
                        <a:t>SP-190379</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fi-FI" sz="1400" b="0" i="0" u="none" strike="noStrike" dirty="0">
                          <a:solidFill>
                            <a:srgbClr val="000000"/>
                          </a:solidFill>
                          <a:effectLst/>
                          <a:latin typeface="Arial" panose="020B0604020202020204" pitchFamily="34" charset="0"/>
                        </a:rPr>
                        <a:t>Rel-15 CRs on TEI (TEI15)</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91837457"/>
                  </a:ext>
                </a:extLst>
              </a:tr>
              <a:tr h="425435">
                <a:tc>
                  <a:txBody>
                    <a:bodyPr/>
                    <a:lstStyle/>
                    <a:p>
                      <a:pPr algn="l" fontAlgn="t"/>
                      <a:r>
                        <a:rPr lang="sv-SE" sz="1400" b="0" i="0" u="none" strike="noStrike">
                          <a:solidFill>
                            <a:srgbClr val="000000"/>
                          </a:solidFill>
                          <a:effectLst/>
                          <a:latin typeface="Arial" panose="020B0604020202020204" pitchFamily="34" charset="0"/>
                        </a:rPr>
                        <a:t>SP-190386</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fi-FI" sz="1400" b="0" i="0" u="none" strike="noStrike" dirty="0">
                          <a:solidFill>
                            <a:srgbClr val="000000"/>
                          </a:solidFill>
                          <a:effectLst/>
                          <a:latin typeface="Arial" panose="020B0604020202020204" pitchFamily="34" charset="0"/>
                        </a:rPr>
                        <a:t>Rel-13 CRs on TEI (TEI13)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800698263"/>
                  </a:ext>
                </a:extLst>
              </a:tr>
            </a:tbl>
          </a:graphicData>
        </a:graphic>
      </p:graphicFrame>
    </p:spTree>
    <p:extLst>
      <p:ext uri="{BB962C8B-B14F-4D97-AF65-F5344CB8AC3E}">
        <p14:creationId xmlns:p14="http://schemas.microsoft.com/office/powerpoint/2010/main" val="2143247242"/>
      </p:ext>
    </p:extLst>
  </p:cSld>
  <p:clrMapOvr>
    <a:masterClrMapping/>
  </p:clrMapOvr>
  <p:transition spd="slow"/>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697260" y="712702"/>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CRs</a:t>
            </a:r>
            <a:endParaRPr lang="en-GB" altLang="zh-CN" sz="3200" i="1" dirty="0">
              <a:solidFill>
                <a:srgbClr val="FF0000"/>
              </a:solidFill>
              <a:highlight>
                <a:srgbClr val="FFFF00"/>
              </a:highlight>
              <a:latin typeface="Calibri"/>
              <a:cs typeface="Times New Roman" pitchFamily="18" charset="0"/>
            </a:endParaRPr>
          </a:p>
          <a:p>
            <a:pPr algn="ctr" eaLnBrk="0" hangingPunct="0">
              <a:defRPr/>
            </a:pP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38350648"/>
              </p:ext>
            </p:extLst>
          </p:nvPr>
        </p:nvGraphicFramePr>
        <p:xfrm>
          <a:off x="1581721" y="1608192"/>
          <a:ext cx="7972744" cy="2624374"/>
        </p:xfrm>
        <a:graphic>
          <a:graphicData uri="http://schemas.openxmlformats.org/drawingml/2006/table">
            <a:tbl>
              <a:tblPr/>
              <a:tblGrid>
                <a:gridCol w="1274874">
                  <a:extLst>
                    <a:ext uri="{9D8B030D-6E8A-4147-A177-3AD203B41FA5}">
                      <a16:colId xmlns:a16="http://schemas.microsoft.com/office/drawing/2014/main" val="20000"/>
                    </a:ext>
                  </a:extLst>
                </a:gridCol>
                <a:gridCol w="6697870">
                  <a:extLst>
                    <a:ext uri="{9D8B030D-6E8A-4147-A177-3AD203B41FA5}">
                      <a16:colId xmlns:a16="http://schemas.microsoft.com/office/drawing/2014/main" val="20001"/>
                    </a:ext>
                  </a:extLst>
                </a:gridCol>
              </a:tblGrid>
              <a:tr h="49591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25435">
                <a:tc>
                  <a:txBody>
                    <a:bodyPr/>
                    <a:lstStyle/>
                    <a:p>
                      <a:pPr algn="l" fontAlgn="t"/>
                      <a:r>
                        <a:rPr lang="sv-SE" sz="1400" b="0" i="0" u="none" strike="noStrike" dirty="0">
                          <a:solidFill>
                            <a:srgbClr val="000000"/>
                          </a:solidFill>
                          <a:effectLst/>
                          <a:latin typeface="Arial" panose="020B0604020202020204" pitchFamily="34" charset="0"/>
                        </a:rPr>
                        <a:t>SP-190380</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solidFill>
                            <a:srgbClr val="000000"/>
                          </a:solidFill>
                          <a:effectLst/>
                          <a:latin typeface="Arial" panose="020B0604020202020204" pitchFamily="34" charset="0"/>
                        </a:rPr>
                        <a:t>Rel-16 CRs on Network Exposure Charging in 5G System Architecture (5GS_Ph1_NEFCH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948815312"/>
                  </a:ext>
                </a:extLst>
              </a:tr>
              <a:tr h="425435">
                <a:tc>
                  <a:txBody>
                    <a:bodyPr/>
                    <a:lstStyle/>
                    <a:p>
                      <a:pPr algn="l" fontAlgn="t"/>
                      <a:r>
                        <a:rPr lang="sv-SE" sz="1400" b="0" i="0" u="none" strike="noStrike">
                          <a:solidFill>
                            <a:srgbClr val="000000"/>
                          </a:solidFill>
                          <a:effectLst/>
                          <a:latin typeface="Arial" panose="020B0604020202020204" pitchFamily="34" charset="0"/>
                        </a:rPr>
                        <a:t>SP-190381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solidFill>
                            <a:srgbClr val="000000"/>
                          </a:solidFill>
                          <a:effectLst/>
                          <a:latin typeface="Arial" panose="020B0604020202020204" pitchFamily="34" charset="0"/>
                        </a:rPr>
                        <a:t>Rel-16 CRs on Charging Enhancement of 5GC interworking with EPC (5GIEPC_CH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577241924"/>
                  </a:ext>
                </a:extLst>
              </a:tr>
              <a:tr h="425435">
                <a:tc>
                  <a:txBody>
                    <a:bodyPr/>
                    <a:lstStyle/>
                    <a:p>
                      <a:pPr algn="l" fontAlgn="t"/>
                      <a:r>
                        <a:rPr lang="sv-SE" sz="1400" b="0" i="0" u="none" strike="noStrike">
                          <a:solidFill>
                            <a:srgbClr val="000000"/>
                          </a:solidFill>
                          <a:effectLst/>
                          <a:latin typeface="Arial" panose="020B0604020202020204" pitchFamily="34" charset="0"/>
                        </a:rPr>
                        <a:t>SP-190382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solidFill>
                            <a:srgbClr val="000000"/>
                          </a:solidFill>
                          <a:effectLst/>
                          <a:latin typeface="Arial" panose="020B0604020202020204" pitchFamily="34" charset="0"/>
                        </a:rPr>
                        <a:t>Rel-16 CRs on Nchf Online and Offline charging services (OFSBI_CH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185681950"/>
                  </a:ext>
                </a:extLst>
              </a:tr>
              <a:tr h="425435">
                <a:tc>
                  <a:txBody>
                    <a:bodyPr/>
                    <a:lstStyle/>
                    <a:p>
                      <a:pPr algn="l" fontAlgn="t"/>
                      <a:r>
                        <a:rPr lang="sv-SE" sz="1400" b="0" i="0" u="none" strike="noStrike">
                          <a:solidFill>
                            <a:srgbClr val="000000"/>
                          </a:solidFill>
                          <a:effectLst/>
                          <a:latin typeface="Arial" panose="020B0604020202020204" pitchFamily="34" charset="0"/>
                        </a:rPr>
                        <a:t>SP-190383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solidFill>
                            <a:srgbClr val="000000"/>
                          </a:solidFill>
                          <a:effectLst/>
                          <a:latin typeface="Arial" panose="020B0604020202020204" pitchFamily="34" charset="0"/>
                        </a:rPr>
                        <a:t>Rel-15 CRs on Data Charging in 5G System Architecture Phase 1 (5GS_Ph1-DCH)</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814386338"/>
                  </a:ext>
                </a:extLst>
              </a:tr>
              <a:tr h="425435">
                <a:tc>
                  <a:txBody>
                    <a:bodyPr/>
                    <a:lstStyle/>
                    <a:p>
                      <a:pPr algn="l" fontAlgn="t"/>
                      <a:r>
                        <a:rPr lang="sv-SE" sz="1400" b="0" i="0" u="none" strike="noStrike">
                          <a:solidFill>
                            <a:srgbClr val="000000"/>
                          </a:solidFill>
                          <a:effectLst/>
                          <a:latin typeface="Arial" panose="020B0604020202020204" pitchFamily="34" charset="0"/>
                        </a:rPr>
                        <a:t>SP-190384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Rel-15 CRs on Service Based Interface for 5G Charging (5GS_Ph1-SBI_CH)</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502575468"/>
                  </a:ext>
                </a:extLst>
              </a:tr>
            </a:tbl>
          </a:graphicData>
        </a:graphic>
      </p:graphicFrame>
    </p:spTree>
    <p:extLst>
      <p:ext uri="{BB962C8B-B14F-4D97-AF65-F5344CB8AC3E}">
        <p14:creationId xmlns:p14="http://schemas.microsoft.com/office/powerpoint/2010/main" val="679530401"/>
      </p:ext>
    </p:extLst>
  </p:cSld>
  <p:clrMapOvr>
    <a:masterClrMapping/>
  </p:clrMapOvr>
  <p:transition spd="slow"/>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761000" y="475488"/>
            <a:ext cx="7362825" cy="673182"/>
          </a:xfrm>
          <a:prstGeom prst="rect">
            <a:avLst/>
          </a:prstGeom>
          <a:noFill/>
          <a:ln w="12700">
            <a:noFill/>
            <a:miter lim="800000"/>
            <a:headEnd/>
            <a:tailEnd/>
          </a:ln>
        </p:spPr>
        <p:txBody>
          <a:bodyPr lIns="90488" tIns="44450" rIns="90488" bIns="44450" anchor="ctr"/>
          <a:lstStyle/>
          <a:p>
            <a:pPr algn="ctr">
              <a:defRPr/>
            </a:pPr>
            <a:r>
              <a:rPr lang="en-GB" altLang="zh-CN" sz="3200" kern="0" dirty="0">
                <a:solidFill>
                  <a:srgbClr val="FF0000"/>
                </a:solidFill>
                <a:latin typeface="Calibri"/>
                <a:cs typeface="+mj-cs"/>
              </a:rPr>
              <a:t>OAM&amp;P CRs</a:t>
            </a:r>
          </a:p>
        </p:txBody>
      </p:sp>
      <p:graphicFrame>
        <p:nvGraphicFramePr>
          <p:cNvPr id="6" name="Group 76"/>
          <p:cNvGraphicFramePr>
            <a:graphicFrameLocks/>
          </p:cNvGraphicFramePr>
          <p:nvPr>
            <p:extLst>
              <p:ext uri="{D42A27DB-BD31-4B8C-83A1-F6EECF244321}">
                <p14:modId xmlns:p14="http://schemas.microsoft.com/office/powerpoint/2010/main" val="3439179439"/>
              </p:ext>
            </p:extLst>
          </p:nvPr>
        </p:nvGraphicFramePr>
        <p:xfrm>
          <a:off x="1493710" y="1322464"/>
          <a:ext cx="8188500" cy="4908658"/>
        </p:xfrm>
        <a:graphic>
          <a:graphicData uri="http://schemas.openxmlformats.org/drawingml/2006/table">
            <a:tbl>
              <a:tblPr/>
              <a:tblGrid>
                <a:gridCol w="1300482">
                  <a:extLst>
                    <a:ext uri="{9D8B030D-6E8A-4147-A177-3AD203B41FA5}">
                      <a16:colId xmlns:a16="http://schemas.microsoft.com/office/drawing/2014/main" val="20000"/>
                    </a:ext>
                  </a:extLst>
                </a:gridCol>
                <a:gridCol w="6888018">
                  <a:extLst>
                    <a:ext uri="{9D8B030D-6E8A-4147-A177-3AD203B41FA5}">
                      <a16:colId xmlns:a16="http://schemas.microsoft.com/office/drawing/2014/main" val="20001"/>
                    </a:ext>
                  </a:extLst>
                </a:gridCol>
              </a:tblGrid>
              <a:tr h="512448">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39621">
                <a:tc>
                  <a:txBody>
                    <a:bodyPr/>
                    <a:lstStyle/>
                    <a:p>
                      <a:pPr algn="l" fontAlgn="t"/>
                      <a:r>
                        <a:rPr lang="sv-SE" sz="1400" b="0" i="0" u="none" strike="noStrike" dirty="0">
                          <a:solidFill>
                            <a:srgbClr val="000000"/>
                          </a:solidFill>
                          <a:effectLst/>
                          <a:latin typeface="Arial" panose="020B0604020202020204" pitchFamily="34" charset="0"/>
                        </a:rPr>
                        <a:t>SP-190370</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Rel-15 CRs on Provisioning of network slicing for 5G networks and services (NETSLICE-PRO_NS)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124453518"/>
                  </a:ext>
                </a:extLst>
              </a:tr>
              <a:tr h="439621">
                <a:tc>
                  <a:txBody>
                    <a:bodyPr/>
                    <a:lstStyle/>
                    <a:p>
                      <a:pPr algn="l" fontAlgn="t"/>
                      <a:r>
                        <a:rPr lang="sv-SE" sz="1400" b="0" i="0" u="none" strike="noStrike">
                          <a:solidFill>
                            <a:srgbClr val="000000"/>
                          </a:solidFill>
                          <a:effectLst/>
                          <a:latin typeface="Arial" panose="020B0604020202020204" pitchFamily="34" charset="0"/>
                        </a:rPr>
                        <a:t>SP-190371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solidFill>
                            <a:srgbClr val="000000"/>
                          </a:solidFill>
                          <a:effectLst/>
                          <a:latin typeface="Arial" panose="020B0604020202020204" pitchFamily="34" charset="0"/>
                        </a:rPr>
                        <a:t>Rel-16 CRs on Enhancement of performance assurance for 5G networks including network slicing (5G_SLICE_ePA)</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220309487"/>
                  </a:ext>
                </a:extLst>
              </a:tr>
              <a:tr h="439621">
                <a:tc>
                  <a:txBody>
                    <a:bodyPr/>
                    <a:lstStyle/>
                    <a:p>
                      <a:pPr algn="l" fontAlgn="t"/>
                      <a:r>
                        <a:rPr lang="sv-SE" sz="1400" b="0" i="0" u="none" strike="noStrike">
                          <a:solidFill>
                            <a:srgbClr val="000000"/>
                          </a:solidFill>
                          <a:effectLst/>
                          <a:latin typeface="Arial" panose="020B0604020202020204" pitchFamily="34" charset="0"/>
                        </a:rPr>
                        <a:t>SP-190372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Rel-16 CRs on Integration of ONAP and 3GPP 5G management framework (ONAP3GPP)</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728321394"/>
                  </a:ext>
                </a:extLst>
              </a:tr>
              <a:tr h="439621">
                <a:tc>
                  <a:txBody>
                    <a:bodyPr/>
                    <a:lstStyle/>
                    <a:p>
                      <a:pPr algn="l" fontAlgn="t"/>
                      <a:r>
                        <a:rPr lang="sv-SE" sz="1400" b="0" i="0" u="none" strike="noStrike">
                          <a:solidFill>
                            <a:srgbClr val="000000"/>
                          </a:solidFill>
                          <a:effectLst/>
                          <a:latin typeface="Arial" panose="020B0604020202020204" pitchFamily="34" charset="0"/>
                        </a:rPr>
                        <a:t>SP-190373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sv-SE" sz="1400" b="0" i="0" u="none" strike="noStrike">
                          <a:solidFill>
                            <a:srgbClr val="000000"/>
                          </a:solidFill>
                          <a:effectLst/>
                          <a:latin typeface="Arial" panose="020B0604020202020204" pitchFamily="34" charset="0"/>
                        </a:rPr>
                        <a:t>Rel-16 CRs on NRM enhancements (eNRM)</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531078505"/>
                  </a:ext>
                </a:extLst>
              </a:tr>
              <a:tr h="439621">
                <a:tc>
                  <a:txBody>
                    <a:bodyPr/>
                    <a:lstStyle/>
                    <a:p>
                      <a:pPr algn="l" fontAlgn="t"/>
                      <a:r>
                        <a:rPr lang="sv-SE" sz="1400" b="0" i="0" u="none" strike="noStrike">
                          <a:solidFill>
                            <a:srgbClr val="000000"/>
                          </a:solidFill>
                          <a:effectLst/>
                          <a:latin typeface="Arial" panose="020B0604020202020204" pitchFamily="34" charset="0"/>
                        </a:rPr>
                        <a:t>SP-190374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solidFill>
                            <a:srgbClr val="000000"/>
                          </a:solidFill>
                          <a:effectLst/>
                          <a:latin typeface="Arial" panose="020B0604020202020204" pitchFamily="34" charset="0"/>
                        </a:rPr>
                        <a:t>Rel-15 CRs on Network Resource Model (NRM) for 5G networks and network slicing (NETSLICE-5GNRM)</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18193608"/>
                  </a:ext>
                </a:extLst>
              </a:tr>
              <a:tr h="439621">
                <a:tc>
                  <a:txBody>
                    <a:bodyPr/>
                    <a:lstStyle/>
                    <a:p>
                      <a:pPr algn="l" fontAlgn="t"/>
                      <a:r>
                        <a:rPr lang="sv-SE" sz="1400" b="0" i="0" u="none" strike="noStrike">
                          <a:solidFill>
                            <a:srgbClr val="000000"/>
                          </a:solidFill>
                          <a:effectLst/>
                          <a:latin typeface="Arial" panose="020B0604020202020204" pitchFamily="34" charset="0"/>
                        </a:rPr>
                        <a:t>SP-190375</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Rel-15 CRs on Performance Assurance for 5G networks including network slicing (NETSLICE-ADPM5G)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796012428"/>
                  </a:ext>
                </a:extLst>
              </a:tr>
              <a:tr h="439621">
                <a:tc>
                  <a:txBody>
                    <a:bodyPr/>
                    <a:lstStyle/>
                    <a:p>
                      <a:pPr algn="l" fontAlgn="t"/>
                      <a:r>
                        <a:rPr lang="sv-SE" sz="1400" b="0" i="0" u="none" strike="noStrike" dirty="0">
                          <a:solidFill>
                            <a:srgbClr val="000000"/>
                          </a:solidFill>
                          <a:effectLst/>
                          <a:latin typeface="Arial" panose="020B0604020202020204" pitchFamily="34" charset="0"/>
                        </a:rPr>
                        <a:t>SP-190376</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OAM8 Rel-8 Operations, Administration, Maintenance and Provisioning (OAM&amp;P)</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360964790"/>
                  </a:ext>
                </a:extLst>
              </a:tr>
              <a:tr h="439621">
                <a:tc>
                  <a:txBody>
                    <a:bodyPr/>
                    <a:lstStyle/>
                    <a:p>
                      <a:pPr algn="l" fontAlgn="t"/>
                      <a:r>
                        <a:rPr lang="sv-SE" sz="1400" b="0" i="0" u="none" strike="noStrike">
                          <a:solidFill>
                            <a:srgbClr val="000000"/>
                          </a:solidFill>
                          <a:effectLst/>
                          <a:latin typeface="Arial" panose="020B0604020202020204" pitchFamily="34" charset="0"/>
                        </a:rPr>
                        <a:t>SP-190377</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OAM11 Rel-11 Operations, Administration, Maintenance and Provisioning (OAM&amp;P)</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48281644"/>
                  </a:ext>
                </a:extLst>
              </a:tr>
              <a:tr h="439621">
                <a:tc>
                  <a:txBody>
                    <a:bodyPr/>
                    <a:lstStyle/>
                    <a:p>
                      <a:pPr algn="l" fontAlgn="t"/>
                      <a:r>
                        <a:rPr lang="sv-SE" sz="1400" b="0" i="0" u="none" strike="noStrike">
                          <a:solidFill>
                            <a:srgbClr val="000000"/>
                          </a:solidFill>
                          <a:effectLst/>
                          <a:latin typeface="Arial" panose="020B0604020202020204" pitchFamily="34" charset="0"/>
                        </a:rPr>
                        <a:t>SP-190378</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Rel-15 CRs on REST Solution Sets (REST_SS)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410015491"/>
                  </a:ext>
                </a:extLst>
              </a:tr>
              <a:tr h="439621">
                <a:tc>
                  <a:txBody>
                    <a:bodyPr/>
                    <a:lstStyle/>
                    <a:p>
                      <a:pPr algn="l" fontAlgn="t"/>
                      <a:r>
                        <a:rPr lang="sv-SE" sz="1400" b="0" i="0" u="none" strike="noStrike">
                          <a:solidFill>
                            <a:srgbClr val="000000"/>
                          </a:solidFill>
                          <a:effectLst/>
                          <a:latin typeface="Arial" panose="020B0604020202020204" pitchFamily="34" charset="0"/>
                        </a:rPr>
                        <a:t>SP-190385</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sv-SE" sz="1400" b="0" i="0" u="none" strike="noStrike" dirty="0">
                          <a:solidFill>
                            <a:srgbClr val="000000"/>
                          </a:solidFill>
                          <a:effectLst/>
                          <a:latin typeface="Arial" panose="020B0604020202020204" pitchFamily="34" charset="0"/>
                        </a:rPr>
                        <a:t>Rel-15 CRs on 5G Trace management (NETSLICE-5GTRACE)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184537781"/>
                  </a:ext>
                </a:extLst>
              </a:tr>
            </a:tbl>
          </a:graphicData>
        </a:graphic>
      </p:graphicFrame>
    </p:spTree>
    <p:extLst>
      <p:ext uri="{BB962C8B-B14F-4D97-AF65-F5344CB8AC3E}">
        <p14:creationId xmlns:p14="http://schemas.microsoft.com/office/powerpoint/2010/main" val="1826591526"/>
      </p:ext>
    </p:extLst>
  </p:cSld>
  <p:clrMapOvr>
    <a:masterClrMapping/>
  </p:clrMapOvr>
  <p:transition spd="slow"/>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a:spLocks noGrp="1"/>
          </p:cNvSpPr>
          <p:nvPr>
            <p:ph idx="1"/>
          </p:nvPr>
        </p:nvSpPr>
        <p:spPr>
          <a:xfrm>
            <a:off x="1096822" y="1242568"/>
            <a:ext cx="7859348" cy="4793395"/>
          </a:xfrm>
        </p:spPr>
        <p:txBody>
          <a:bodyPr/>
          <a:lstStyle/>
          <a:p>
            <a:pPr marL="457200" lvl="1" indent="0">
              <a:lnSpc>
                <a:spcPct val="80000"/>
              </a:lnSpc>
              <a:buNone/>
              <a:defRPr/>
            </a:pPr>
            <a:endParaRPr lang="en-US" sz="2400" dirty="0"/>
          </a:p>
          <a:p>
            <a:r>
              <a:rPr lang="en-GB" altLang="zh-CN" sz="2800" dirty="0"/>
              <a:t>Open Mobile Alliance (OMA) </a:t>
            </a:r>
          </a:p>
          <a:p>
            <a:pPr marL="609600" lvl="1" indent="0">
              <a:lnSpc>
                <a:spcPct val="80000"/>
              </a:lnSpc>
              <a:buNone/>
              <a:defRPr/>
            </a:pPr>
            <a:r>
              <a:rPr lang="en-GB" altLang="zh-CN" sz="2400" dirty="0">
                <a:ea typeface="+mn-ea"/>
                <a:cs typeface="+mn-cs"/>
              </a:rPr>
              <a:t>OMA ARC maintains the OMA Data Definition Specification (DDS) based on the SA5 specification for Diameter AVP code definitions (TS 32.299).</a:t>
            </a:r>
          </a:p>
        </p:txBody>
      </p:sp>
      <p:sp>
        <p:nvSpPr>
          <p:cNvPr id="5" name="Rectangle 4"/>
          <p:cNvSpPr>
            <a:spLocks noChangeArrowheads="1"/>
          </p:cNvSpPr>
          <p:nvPr/>
        </p:nvSpPr>
        <p:spPr bwMode="auto">
          <a:xfrm>
            <a:off x="1593345" y="479137"/>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cooperation </a:t>
            </a:r>
            <a:endParaRPr lang="en-GB" altLang="zh-CN" sz="3200" dirty="0">
              <a:solidFill>
                <a:srgbClr val="FF0000"/>
              </a:solidFill>
              <a:latin typeface="Calibri"/>
              <a:cs typeface="Times New Roman" pitchFamily="18" charset="0"/>
            </a:endParaRPr>
          </a:p>
        </p:txBody>
      </p:sp>
    </p:spTree>
    <p:extLst>
      <p:ext uri="{BB962C8B-B14F-4D97-AF65-F5344CB8AC3E}">
        <p14:creationId xmlns:p14="http://schemas.microsoft.com/office/powerpoint/2010/main" val="3212768695"/>
      </p:ext>
    </p:extLst>
  </p:cSld>
  <p:clrMapOvr>
    <a:masterClrMapping/>
  </p:clrMapOvr>
  <p:transition spd="slow"/>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p:cNvSpPr>
          <p:nvPr>
            <p:ph type="title"/>
          </p:nvPr>
        </p:nvSpPr>
        <p:spPr>
          <a:xfrm>
            <a:off x="1718379" y="453636"/>
            <a:ext cx="7272337" cy="649287"/>
          </a:xfrm>
        </p:spPr>
        <p:txBody>
          <a:bodyPr/>
          <a:lstStyle/>
          <a:p>
            <a:r>
              <a:rPr lang="en-GB" altLang="zh-CN" sz="3600" dirty="0"/>
              <a:t>OAM&amp;P cooperation</a:t>
            </a:r>
          </a:p>
        </p:txBody>
      </p:sp>
      <p:sp>
        <p:nvSpPr>
          <p:cNvPr id="43011" name="Rectangle 3"/>
          <p:cNvSpPr>
            <a:spLocks noGrp="1"/>
          </p:cNvSpPr>
          <p:nvPr>
            <p:ph type="body" idx="1"/>
          </p:nvPr>
        </p:nvSpPr>
        <p:spPr>
          <a:xfrm>
            <a:off x="922213" y="1478852"/>
            <a:ext cx="9385569" cy="4312348"/>
          </a:xfrm>
        </p:spPr>
        <p:txBody>
          <a:bodyPr/>
          <a:lstStyle/>
          <a:p>
            <a:pPr marL="533400" indent="-533400"/>
            <a:r>
              <a:rPr lang="en-GB" altLang="zh-CN" sz="2400" dirty="0"/>
              <a:t>ETSI ISG NFV</a:t>
            </a:r>
          </a:p>
          <a:p>
            <a:pPr marL="914400" lvl="1" indent="-457200"/>
            <a:r>
              <a:rPr lang="en-GB" altLang="zh-CN" sz="2000" dirty="0">
                <a:ea typeface="宋体" pitchFamily="2" charset="-122"/>
              </a:rPr>
              <a:t>Regular LS exchanges on the alignment of SA5 and ETSI specifications.</a:t>
            </a:r>
          </a:p>
          <a:p>
            <a:pPr marL="514350" indent="-457200"/>
            <a:r>
              <a:rPr lang="en-GB" altLang="zh-CN" sz="2400" dirty="0"/>
              <a:t>ETSI TC EE &amp; </a:t>
            </a:r>
            <a:r>
              <a:rPr lang="en-GB" sz="2400" dirty="0"/>
              <a:t> ITU-T Study Group 5</a:t>
            </a:r>
          </a:p>
          <a:p>
            <a:pPr marL="914400" lvl="1" indent="-457200"/>
            <a:r>
              <a:rPr lang="en-GB" altLang="zh-CN" sz="2000" dirty="0"/>
              <a:t>Regular LS exchanges on Energy Efficiency in mobile networks.</a:t>
            </a:r>
          </a:p>
          <a:p>
            <a:pPr marL="514350" indent="-457200"/>
            <a:r>
              <a:rPr lang="en-GB" altLang="zh-CN" sz="2400" dirty="0"/>
              <a:t>Network Slicing </a:t>
            </a:r>
          </a:p>
          <a:p>
            <a:pPr marL="914400" lvl="1" indent="-457200">
              <a:defRPr/>
            </a:pPr>
            <a:r>
              <a:rPr lang="en-GB" altLang="zh-CN" sz="2000" dirty="0">
                <a:ea typeface="宋体" pitchFamily="2" charset="-122"/>
              </a:rPr>
              <a:t>Regular LSs exchanges on Network Slicing with GSMA, BBF, MEF, NGMN, ETSI ISG NFV, etc.</a:t>
            </a:r>
          </a:p>
          <a:p>
            <a:pPr marL="534972" indent="-457200">
              <a:defRPr/>
            </a:pPr>
            <a:r>
              <a:rPr lang="en-GB" altLang="zh-CN" sz="2500" dirty="0"/>
              <a:t>ONAP </a:t>
            </a:r>
          </a:p>
          <a:p>
            <a:pPr marL="914400" lvl="1" indent="-457200">
              <a:defRPr/>
            </a:pPr>
            <a:r>
              <a:rPr lang="en-US" sz="2000" dirty="0"/>
              <a:t>SA5 representatives attended a Multi-SDO workshop arranged by ONAP in April</a:t>
            </a:r>
          </a:p>
          <a:p>
            <a:pPr marL="457200" lvl="1" indent="0">
              <a:buNone/>
              <a:defRPr/>
            </a:pPr>
            <a:endParaRPr lang="en-GB" altLang="zh-CN" sz="2000" dirty="0"/>
          </a:p>
          <a:p>
            <a:pPr marL="914400" lvl="1" indent="-457200">
              <a:defRPr/>
            </a:pPr>
            <a:endParaRPr lang="en-GB" altLang="zh-CN" sz="1800" dirty="0">
              <a:ea typeface="宋体" pitchFamily="2" charset="-122"/>
            </a:endParaRPr>
          </a:p>
          <a:p>
            <a:pPr marL="914400" lvl="1" indent="-457200">
              <a:defRPr/>
            </a:pPr>
            <a:endParaRPr lang="en-GB" altLang="zh-CN" sz="1800" dirty="0">
              <a:ea typeface="宋体" pitchFamily="2" charset="-122"/>
            </a:endParaRPr>
          </a:p>
          <a:p>
            <a:pPr marL="914400" lvl="1" indent="-457200">
              <a:defRPr/>
            </a:pPr>
            <a:endParaRPr lang="en-GB" altLang="zh-CN" sz="1800" dirty="0">
              <a:ea typeface="宋体" pitchFamily="2" charset="-122"/>
            </a:endParaRPr>
          </a:p>
          <a:p>
            <a:pPr marL="914400" lvl="1" indent="-457200">
              <a:defRPr/>
            </a:pPr>
            <a:endParaRPr lang="en-GB" altLang="zh-CN" sz="1800" dirty="0">
              <a:ea typeface="宋体" pitchFamily="2" charset="-122"/>
            </a:endParaRPr>
          </a:p>
          <a:p>
            <a:pPr marL="914400" lvl="1" indent="-457200">
              <a:lnSpc>
                <a:spcPct val="90000"/>
              </a:lnSpc>
              <a:defRPr/>
            </a:pPr>
            <a:endParaRPr lang="en-GB" altLang="zh-CN" sz="1800" dirty="0">
              <a:ea typeface="宋体" pitchFamily="2" charset="-122"/>
            </a:endParaRPr>
          </a:p>
        </p:txBody>
      </p:sp>
    </p:spTree>
    <p:extLst>
      <p:ext uri="{BB962C8B-B14F-4D97-AF65-F5344CB8AC3E}">
        <p14:creationId xmlns:p14="http://schemas.microsoft.com/office/powerpoint/2010/main" val="3912324431"/>
      </p:ext>
    </p:extLst>
  </p:cSld>
  <p:clrMapOvr>
    <a:masterClrMapping/>
  </p:clrMapOvr>
  <p:transition spd="slow"/>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7409" y="381000"/>
            <a:ext cx="8973312" cy="768101"/>
          </a:xfrm>
        </p:spPr>
        <p:txBody>
          <a:bodyPr/>
          <a:lstStyle/>
          <a:p>
            <a:r>
              <a:rPr lang="sv-SE" sz="3600" dirty="0"/>
              <a:t>Incoming CH LSs</a:t>
            </a:r>
          </a:p>
        </p:txBody>
      </p:sp>
      <p:graphicFrame>
        <p:nvGraphicFramePr>
          <p:cNvPr id="5" name="Table Placeholder 4"/>
          <p:cNvGraphicFramePr>
            <a:graphicFrameLocks noGrp="1"/>
          </p:cNvGraphicFramePr>
          <p:nvPr>
            <p:ph type="tbl" idx="1"/>
            <p:extLst/>
          </p:nvPr>
        </p:nvGraphicFramePr>
        <p:xfrm>
          <a:off x="222194" y="1994244"/>
          <a:ext cx="11600596" cy="2023276"/>
        </p:xfrm>
        <a:graphic>
          <a:graphicData uri="http://schemas.openxmlformats.org/drawingml/2006/table">
            <a:tbl>
              <a:tblPr firstRow="1" bandRow="1">
                <a:tableStyleId>{5C22544A-7EE6-4342-B048-85BDC9FD1C3A}</a:tableStyleId>
              </a:tblPr>
              <a:tblGrid>
                <a:gridCol w="2001717">
                  <a:extLst>
                    <a:ext uri="{9D8B030D-6E8A-4147-A177-3AD203B41FA5}">
                      <a16:colId xmlns:a16="http://schemas.microsoft.com/office/drawing/2014/main" val="570476699"/>
                    </a:ext>
                  </a:extLst>
                </a:gridCol>
                <a:gridCol w="6074296">
                  <a:extLst>
                    <a:ext uri="{9D8B030D-6E8A-4147-A177-3AD203B41FA5}">
                      <a16:colId xmlns:a16="http://schemas.microsoft.com/office/drawing/2014/main" val="2618836924"/>
                    </a:ext>
                  </a:extLst>
                </a:gridCol>
                <a:gridCol w="1207239">
                  <a:extLst>
                    <a:ext uri="{9D8B030D-6E8A-4147-A177-3AD203B41FA5}">
                      <a16:colId xmlns:a16="http://schemas.microsoft.com/office/drawing/2014/main" val="3016348962"/>
                    </a:ext>
                  </a:extLst>
                </a:gridCol>
                <a:gridCol w="1123982">
                  <a:extLst>
                    <a:ext uri="{9D8B030D-6E8A-4147-A177-3AD203B41FA5}">
                      <a16:colId xmlns:a16="http://schemas.microsoft.com/office/drawing/2014/main" val="3690116950"/>
                    </a:ext>
                  </a:extLst>
                </a:gridCol>
                <a:gridCol w="1193362">
                  <a:extLst>
                    <a:ext uri="{9D8B030D-6E8A-4147-A177-3AD203B41FA5}">
                      <a16:colId xmlns:a16="http://schemas.microsoft.com/office/drawing/2014/main" val="2952368263"/>
                    </a:ext>
                  </a:extLst>
                </a:gridCol>
              </a:tblGrid>
              <a:tr h="1089424">
                <a:tc>
                  <a:txBody>
                    <a:bodyPr/>
                    <a:lstStyle/>
                    <a:p>
                      <a:pPr algn="ctr"/>
                      <a:r>
                        <a:rPr lang="sv-SE" sz="1600" b="1" kern="1200" dirty="0">
                          <a:solidFill>
                            <a:schemeClr val="tx1"/>
                          </a:solidFill>
                          <a:effectLst/>
                          <a:latin typeface="+mn-lt"/>
                          <a:ea typeface="+mn-ea"/>
                          <a:cs typeface="+mn-cs"/>
                        </a:rPr>
                        <a:t>Tdoc</a:t>
                      </a:r>
                      <a:endParaRPr lang="sv-SE" sz="20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Decision</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ReplyIn</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4283687663"/>
                  </a:ext>
                </a:extLst>
              </a:tr>
              <a:tr h="311284">
                <a:tc>
                  <a:txBody>
                    <a:bodyPr/>
                    <a:lstStyle/>
                    <a:p>
                      <a:pPr marL="0" algn="l" defTabSz="1219170" rtl="0" eaLnBrk="1" fontAlgn="t" latinLnBrk="0" hangingPunct="1">
                        <a:spcAft>
                          <a:spcPts val="0"/>
                        </a:spcAft>
                      </a:pPr>
                      <a:r>
                        <a:rPr lang="en-GB" sz="1400" b="0" i="0" u="none" strike="noStrike" kern="1200">
                          <a:solidFill>
                            <a:schemeClr val="tx1"/>
                          </a:solidFill>
                          <a:effectLst/>
                          <a:latin typeface="Arial" panose="020B0604020202020204" pitchFamily="34" charset="0"/>
                          <a:ea typeface="+mn-ea"/>
                          <a:cs typeface="+mn-cs"/>
                          <a:hlinkClick r:id="rId2">
                            <a:extLst>
                              <a:ext uri="{A12FA001-AC4F-418D-AE19-62706E023703}">
                                <ahyp:hlinkClr xmlns:ahyp="http://schemas.microsoft.com/office/drawing/2018/hyperlinkcolor" val="tx"/>
                              </a:ext>
                            </a:extLst>
                          </a:hlinkClick>
                        </a:rPr>
                        <a:t>S5-193255</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900"/>
                        </a:spcAft>
                      </a:pPr>
                      <a:r>
                        <a:rPr lang="en-GB" sz="1600" kern="1200">
                          <a:solidFill>
                            <a:schemeClr val="tx1"/>
                          </a:solidFill>
                          <a:effectLst/>
                          <a:latin typeface="Calibri" panose="020F0502020204030204" pitchFamily="34" charset="0"/>
                          <a:ea typeface="DengXian" panose="02010600030101010101" pitchFamily="2" charset="-122"/>
                          <a:cs typeface="+mn-cs"/>
                        </a:rPr>
                        <a:t>Resubmitted LS to SA2 and SA5 on VoWiFi – VoLTE handover</a:t>
                      </a:r>
                      <a:endParaRPr lang="en-US" sz="1600" kern="120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1219170" rtl="0" eaLnBrk="1" fontAlgn="t" latinLnBrk="0" hangingPunct="1">
                        <a:spcAft>
                          <a:spcPts val="900"/>
                        </a:spcAft>
                      </a:pPr>
                      <a:r>
                        <a:rPr lang="en-GB" sz="1600" kern="1200">
                          <a:solidFill>
                            <a:schemeClr val="tx1"/>
                          </a:solidFill>
                          <a:effectLst/>
                          <a:latin typeface="Calibri" panose="020F0502020204030204" pitchFamily="34" charset="0"/>
                          <a:ea typeface="DengXian" panose="02010600030101010101" pitchFamily="2" charset="-122"/>
                          <a:cs typeface="+mn-cs"/>
                        </a:rPr>
                        <a:t>GSMA</a:t>
                      </a:r>
                      <a:endParaRPr lang="en-US" sz="1600" kern="120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1219170" rtl="0" eaLnBrk="1" fontAlgn="auto" latinLnBrk="0" hangingPunct="1">
                        <a:lnSpc>
                          <a:spcPct val="100000"/>
                        </a:lnSpc>
                        <a:spcBef>
                          <a:spcPts val="0"/>
                        </a:spcBef>
                        <a:spcAft>
                          <a:spcPts val="900"/>
                        </a:spcAft>
                        <a:buClrTx/>
                        <a:buSzTx/>
                        <a:buFontTx/>
                        <a:buNone/>
                        <a:tabLst/>
                        <a:defRPr/>
                      </a:pPr>
                      <a:r>
                        <a:rPr lang="sv-SE" sz="1600" kern="1200">
                          <a:solidFill>
                            <a:schemeClr val="tx1"/>
                          </a:solidFill>
                          <a:effectLst/>
                          <a:latin typeface="Calibri" panose="020F0502020204030204" pitchFamily="34" charset="0"/>
                          <a:ea typeface="DengXian" panose="02010600030101010101" pitchFamily="2" charset="-122"/>
                          <a:cs typeface="+mn-cs"/>
                        </a:rPr>
                        <a:t>Postponed</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endParaRPr lang="sv-SE" sz="1400" b="1" i="0" u="sng" strike="noStrike" kern="1200" dirty="0">
                        <a:solidFill>
                          <a:srgbClr val="0000FF"/>
                        </a:solidFill>
                        <a:effectLst/>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250129125"/>
                  </a:ext>
                </a:extLst>
              </a:tr>
              <a:tr h="311284">
                <a:tc>
                  <a:txBody>
                    <a:bodyPr/>
                    <a:lstStyle/>
                    <a:p>
                      <a:pPr marL="0" algn="l" defTabSz="1219170" rtl="0" eaLnBrk="1" fontAlgn="t" latinLnBrk="0" hangingPunct="1">
                        <a:spcAft>
                          <a:spcPts val="0"/>
                        </a:spcAft>
                      </a:pPr>
                      <a:r>
                        <a:rPr lang="en-GB" sz="1400" b="0" i="0" u="none" strike="noStrike" kern="1200">
                          <a:solidFill>
                            <a:schemeClr val="tx1"/>
                          </a:solidFill>
                          <a:effectLst/>
                          <a:latin typeface="Arial" panose="020B0604020202020204" pitchFamily="34" charset="0"/>
                          <a:ea typeface="+mn-ea"/>
                          <a:cs typeface="+mn-cs"/>
                          <a:hlinkClick r:id="rId3">
                            <a:extLst>
                              <a:ext uri="{A12FA001-AC4F-418D-AE19-62706E023703}">
                                <ahyp:hlinkClr xmlns:ahyp="http://schemas.microsoft.com/office/drawing/2018/hyperlinkcolor" val="tx"/>
                              </a:ext>
                            </a:extLst>
                          </a:hlinkClick>
                        </a:rPr>
                        <a:t>S5-193249</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900"/>
                        </a:spcAft>
                      </a:pPr>
                      <a:r>
                        <a:rPr lang="en-GB" sz="1600" kern="1200">
                          <a:solidFill>
                            <a:schemeClr val="tx1"/>
                          </a:solidFill>
                          <a:effectLst/>
                          <a:latin typeface="Calibri" panose="020F0502020204030204" pitchFamily="34" charset="0"/>
                          <a:ea typeface="DengXian" panose="02010600030101010101" pitchFamily="2" charset="-122"/>
                          <a:cs typeface="+mn-cs"/>
                        </a:rPr>
                        <a:t>Reply LS from RAN3 cc SA5 on Data Volume Reporting for 5GC</a:t>
                      </a:r>
                      <a:endParaRPr lang="en-US" sz="1600" kern="120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900"/>
                        </a:spcAft>
                      </a:pPr>
                      <a:r>
                        <a:rPr lang="en-GB" sz="1600" kern="1200">
                          <a:solidFill>
                            <a:schemeClr val="tx1"/>
                          </a:solidFill>
                          <a:effectLst/>
                          <a:latin typeface="Calibri" panose="020F0502020204030204" pitchFamily="34" charset="0"/>
                          <a:ea typeface="DengXian" panose="02010600030101010101" pitchFamily="2" charset="-122"/>
                          <a:cs typeface="+mn-cs"/>
                        </a:rPr>
                        <a:t>R3-190935</a:t>
                      </a:r>
                      <a:endParaRPr lang="en-US" sz="1600" kern="120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1219170" rtl="0" eaLnBrk="1" fontAlgn="auto" latinLnBrk="0" hangingPunct="1">
                        <a:lnSpc>
                          <a:spcPct val="100000"/>
                        </a:lnSpc>
                        <a:spcBef>
                          <a:spcPts val="0"/>
                        </a:spcBef>
                        <a:spcAft>
                          <a:spcPts val="900"/>
                        </a:spcAft>
                        <a:buClrTx/>
                        <a:buSzTx/>
                        <a:buFontTx/>
                        <a:buNone/>
                        <a:tabLst/>
                        <a:defRPr/>
                      </a:pPr>
                      <a:r>
                        <a:rPr lang="sv-SE" sz="1600" kern="1200">
                          <a:solidFill>
                            <a:schemeClr val="tx1"/>
                          </a:solidFill>
                          <a:effectLst/>
                          <a:latin typeface="Calibri" panose="020F0502020204030204" pitchFamily="34" charset="0"/>
                          <a:ea typeface="DengXian" panose="02010600030101010101" pitchFamily="2" charset="-122"/>
                          <a:cs typeface="+mn-cs"/>
                        </a:rPr>
                        <a:t>Noted</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endParaRPr lang="sv-SE" sz="1400" b="1" i="0" u="sng" strike="noStrike" kern="1200" dirty="0">
                        <a:solidFill>
                          <a:srgbClr val="0000FF"/>
                        </a:solidFill>
                        <a:effectLst/>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960197649"/>
                  </a:ext>
                </a:extLst>
              </a:tr>
              <a:tr h="311284">
                <a:tc>
                  <a:txBody>
                    <a:bodyPr/>
                    <a:lstStyle/>
                    <a:p>
                      <a:pPr marL="0" algn="l" defTabSz="1219170" rtl="0" eaLnBrk="1" fontAlgn="t" latinLnBrk="0" hangingPunct="1">
                        <a:spcAft>
                          <a:spcPts val="0"/>
                        </a:spcAft>
                      </a:pPr>
                      <a:r>
                        <a:rPr lang="en-GB" sz="1400" b="0" i="0" u="none" strike="noStrike" kern="1200">
                          <a:solidFill>
                            <a:schemeClr val="tx1"/>
                          </a:solidFill>
                          <a:effectLst/>
                          <a:latin typeface="Arial" panose="020B0604020202020204" pitchFamily="34" charset="0"/>
                          <a:ea typeface="+mn-ea"/>
                          <a:cs typeface="+mn-cs"/>
                          <a:hlinkClick r:id="rId4">
                            <a:extLst>
                              <a:ext uri="{A12FA001-AC4F-418D-AE19-62706E023703}">
                                <ahyp:hlinkClr xmlns:ahyp="http://schemas.microsoft.com/office/drawing/2018/hyperlinkcolor" val="tx"/>
                              </a:ext>
                            </a:extLst>
                          </a:hlinkClick>
                        </a:rPr>
                        <a:t>S5-193256</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900"/>
                        </a:spcAft>
                      </a:pPr>
                      <a:r>
                        <a:rPr lang="en-GB" sz="1600" kern="1200">
                          <a:solidFill>
                            <a:schemeClr val="tx1"/>
                          </a:solidFill>
                          <a:effectLst/>
                          <a:latin typeface="Calibri" panose="020F0502020204030204" pitchFamily="34" charset="0"/>
                          <a:ea typeface="DengXian" panose="02010600030101010101" pitchFamily="2" charset="-122"/>
                          <a:cs typeface="+mn-cs"/>
                        </a:rPr>
                        <a:t>LS from SA2 cc SA5 on VoWiFi – VoLTE handover</a:t>
                      </a:r>
                      <a:endParaRPr lang="en-US" sz="1600" kern="120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900"/>
                        </a:spcAft>
                      </a:pPr>
                      <a:r>
                        <a:rPr lang="en-GB" sz="1600" kern="1200">
                          <a:solidFill>
                            <a:schemeClr val="tx1"/>
                          </a:solidFill>
                          <a:effectLst/>
                          <a:latin typeface="Calibri" panose="020F0502020204030204" pitchFamily="34" charset="0"/>
                          <a:ea typeface="DengXian" panose="02010600030101010101" pitchFamily="2" charset="-122"/>
                          <a:cs typeface="+mn-cs"/>
                        </a:rPr>
                        <a:t>S2-1902884</a:t>
                      </a:r>
                      <a:endParaRPr lang="en-US" sz="1600" kern="120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1219170" rtl="0" eaLnBrk="1" fontAlgn="auto" latinLnBrk="0" hangingPunct="1">
                        <a:lnSpc>
                          <a:spcPct val="100000"/>
                        </a:lnSpc>
                        <a:spcBef>
                          <a:spcPts val="0"/>
                        </a:spcBef>
                        <a:spcAft>
                          <a:spcPts val="900"/>
                        </a:spcAft>
                        <a:buClrTx/>
                        <a:buSzTx/>
                        <a:buFontTx/>
                        <a:buNone/>
                        <a:tabLst/>
                        <a:defRPr/>
                      </a:pPr>
                      <a:r>
                        <a:rPr lang="sv-SE" sz="1600" kern="1200">
                          <a:solidFill>
                            <a:schemeClr val="tx1"/>
                          </a:solidFill>
                          <a:effectLst/>
                          <a:latin typeface="Calibri" panose="020F0502020204030204" pitchFamily="34" charset="0"/>
                          <a:ea typeface="DengXian" panose="02010600030101010101" pitchFamily="2" charset="-122"/>
                          <a:cs typeface="+mn-cs"/>
                        </a:rPr>
                        <a:t>Noted</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endParaRPr lang="sv-SE" sz="1400" b="1" i="0" u="sng" strike="noStrike" kern="1200" dirty="0">
                        <a:solidFill>
                          <a:srgbClr val="0000FF"/>
                        </a:solidFill>
                        <a:effectLst/>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263151410"/>
                  </a:ext>
                </a:extLst>
              </a:tr>
            </a:tbl>
          </a:graphicData>
        </a:graphic>
      </p:graphicFrame>
    </p:spTree>
    <p:extLst>
      <p:ext uri="{BB962C8B-B14F-4D97-AF65-F5344CB8AC3E}">
        <p14:creationId xmlns:p14="http://schemas.microsoft.com/office/powerpoint/2010/main" val="33625191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sz="3600" dirty="0"/>
              <a:t>Outgoing CH LSs</a:t>
            </a:r>
          </a:p>
        </p:txBody>
      </p:sp>
      <p:graphicFrame>
        <p:nvGraphicFramePr>
          <p:cNvPr id="5" name="Table Placeholder 4"/>
          <p:cNvGraphicFramePr>
            <a:graphicFrameLocks noGrp="1"/>
          </p:cNvGraphicFramePr>
          <p:nvPr>
            <p:ph type="tbl" idx="1"/>
            <p:extLst/>
          </p:nvPr>
        </p:nvGraphicFramePr>
        <p:xfrm>
          <a:off x="487680" y="1828506"/>
          <a:ext cx="11020140" cy="1662520"/>
        </p:xfrm>
        <a:graphic>
          <a:graphicData uri="http://schemas.openxmlformats.org/drawingml/2006/table">
            <a:tbl>
              <a:tblPr firstRow="1" bandRow="1">
                <a:tableStyleId>{5C22544A-7EE6-4342-B048-85BDC9FD1C3A}</a:tableStyleId>
              </a:tblPr>
              <a:tblGrid>
                <a:gridCol w="1231457">
                  <a:extLst>
                    <a:ext uri="{9D8B030D-6E8A-4147-A177-3AD203B41FA5}">
                      <a16:colId xmlns:a16="http://schemas.microsoft.com/office/drawing/2014/main" val="570476699"/>
                    </a:ext>
                  </a:extLst>
                </a:gridCol>
                <a:gridCol w="5602897">
                  <a:extLst>
                    <a:ext uri="{9D8B030D-6E8A-4147-A177-3AD203B41FA5}">
                      <a16:colId xmlns:a16="http://schemas.microsoft.com/office/drawing/2014/main" val="2618836924"/>
                    </a:ext>
                  </a:extLst>
                </a:gridCol>
                <a:gridCol w="1352833">
                  <a:extLst>
                    <a:ext uri="{9D8B030D-6E8A-4147-A177-3AD203B41FA5}">
                      <a16:colId xmlns:a16="http://schemas.microsoft.com/office/drawing/2014/main" val="3016348962"/>
                    </a:ext>
                  </a:extLst>
                </a:gridCol>
                <a:gridCol w="1263494">
                  <a:extLst>
                    <a:ext uri="{9D8B030D-6E8A-4147-A177-3AD203B41FA5}">
                      <a16:colId xmlns:a16="http://schemas.microsoft.com/office/drawing/2014/main" val="3690116950"/>
                    </a:ext>
                  </a:extLst>
                </a:gridCol>
                <a:gridCol w="1569459">
                  <a:extLst>
                    <a:ext uri="{9D8B030D-6E8A-4147-A177-3AD203B41FA5}">
                      <a16:colId xmlns:a16="http://schemas.microsoft.com/office/drawing/2014/main" val="2952368263"/>
                    </a:ext>
                  </a:extLst>
                </a:gridCol>
              </a:tblGrid>
              <a:tr h="1196796">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To</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Cc</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ReplyTo</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4283687663"/>
                  </a:ext>
                </a:extLst>
              </a:tr>
              <a:tr h="465724">
                <a:tc>
                  <a:txBody>
                    <a:bodyPr/>
                    <a:lstStyle/>
                    <a:p>
                      <a:pPr marL="0" algn="l" defTabSz="1219170" rtl="0" eaLnBrk="1" fontAlgn="t" latinLnBrk="0" hangingPunct="1">
                        <a:spcAft>
                          <a:spcPts val="0"/>
                        </a:spcAft>
                      </a:pPr>
                      <a:r>
                        <a:rPr lang="en-US" sz="1400" b="0" i="0" u="none" strike="noStrike" kern="1200" dirty="0">
                          <a:solidFill>
                            <a:schemeClr val="tx1"/>
                          </a:solidFill>
                          <a:effectLst/>
                          <a:latin typeface="Arial" panose="020B0604020202020204" pitchFamily="34" charset="0"/>
                          <a:ea typeface="+mn-ea"/>
                          <a:cs typeface="+mn-cs"/>
                        </a:rPr>
                        <a:t>-</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1219170" rtl="0" eaLnBrk="1" fontAlgn="t" latinLnBrk="0" hangingPunct="1">
                        <a:spcAft>
                          <a:spcPts val="900"/>
                        </a:spcAft>
                      </a:pPr>
                      <a:r>
                        <a:rPr lang="en-US" sz="1600" kern="1200" dirty="0">
                          <a:solidFill>
                            <a:schemeClr val="tx1"/>
                          </a:solidFill>
                          <a:effectLst/>
                          <a:latin typeface="Calibri" panose="020F0502020204030204" pitchFamily="34" charset="0"/>
                          <a:ea typeface="DengXian" panose="02010600030101010101" pitchFamily="2" charset="-122"/>
                          <a:cs typeface="+mn-cs"/>
                        </a:rPr>
                        <a:t>-</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1219170" rtl="0" eaLnBrk="1" fontAlgn="t" latinLnBrk="0" hangingPunct="1">
                        <a:spcAft>
                          <a:spcPts val="900"/>
                        </a:spcAft>
                      </a:pPr>
                      <a:endParaRPr lang="en-US" sz="1600" kern="120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sv-SE" sz="1600" kern="1200">
                        <a:solidFill>
                          <a:schemeClr val="tx1"/>
                        </a:solidFill>
                        <a:effectLst/>
                        <a:latin typeface="Calibri" panose="020F0502020204030204" pitchFamily="34" charset="0"/>
                        <a:ea typeface="DengXian"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lvl="0" indent="0" algn="l" defTabSz="1219170" rtl="0" eaLnBrk="1" fontAlgn="t" latinLnBrk="0" hangingPunct="1">
                        <a:lnSpc>
                          <a:spcPct val="100000"/>
                        </a:lnSpc>
                        <a:spcBef>
                          <a:spcPts val="0"/>
                        </a:spcBef>
                        <a:spcAft>
                          <a:spcPts val="0"/>
                        </a:spcAft>
                        <a:buClrTx/>
                        <a:buSzTx/>
                        <a:buFontTx/>
                        <a:buNone/>
                        <a:tabLst/>
                        <a:defRPr/>
                      </a:pPr>
                      <a:r>
                        <a:rPr lang="fr-FR" sz="1400" kern="1200" dirty="0">
                          <a:solidFill>
                            <a:schemeClr val="tx1"/>
                          </a:solidFill>
                          <a:effectLst/>
                          <a:latin typeface="Calibri" panose="020F0502020204030204" pitchFamily="34" charset="0"/>
                          <a:ea typeface="+mn-ea"/>
                          <a:cs typeface="+mn-cs"/>
                        </a:rPr>
                        <a:t> </a:t>
                      </a:r>
                      <a:endParaRPr lang="en-US" sz="1400" b="1" i="0" u="sng" strike="noStrike" kern="1200" dirty="0">
                        <a:solidFill>
                          <a:srgbClr val="0000FF"/>
                        </a:solidFill>
                        <a:effectLst/>
                        <a:latin typeface="Calibri" panose="020F0502020204030204" pitchFamily="34" charset="0"/>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537730782"/>
                  </a:ext>
                </a:extLst>
              </a:tr>
            </a:tbl>
          </a:graphicData>
        </a:graphic>
      </p:graphicFrame>
    </p:spTree>
    <p:extLst>
      <p:ext uri="{BB962C8B-B14F-4D97-AF65-F5344CB8AC3E}">
        <p14:creationId xmlns:p14="http://schemas.microsoft.com/office/powerpoint/2010/main" val="316240816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7409" y="218368"/>
            <a:ext cx="8973312" cy="768101"/>
          </a:xfrm>
        </p:spPr>
        <p:txBody>
          <a:bodyPr/>
          <a:lstStyle/>
          <a:p>
            <a:r>
              <a:rPr lang="sv-SE" sz="3600" dirty="0"/>
              <a:t>Incoming OAM&amp;P LSs</a:t>
            </a:r>
          </a:p>
        </p:txBody>
      </p:sp>
      <p:graphicFrame>
        <p:nvGraphicFramePr>
          <p:cNvPr id="5" name="Table Placeholder 4"/>
          <p:cNvGraphicFramePr>
            <a:graphicFrameLocks noGrp="1"/>
          </p:cNvGraphicFramePr>
          <p:nvPr>
            <p:ph type="tbl" idx="1"/>
            <p:extLst/>
          </p:nvPr>
        </p:nvGraphicFramePr>
        <p:xfrm>
          <a:off x="136239" y="1364760"/>
          <a:ext cx="11946577" cy="4935491"/>
        </p:xfrm>
        <a:graphic>
          <a:graphicData uri="http://schemas.openxmlformats.org/drawingml/2006/table">
            <a:tbl>
              <a:tblPr firstRow="1" bandRow="1">
                <a:tableStyleId>{5C22544A-7EE6-4342-B048-85BDC9FD1C3A}</a:tableStyleId>
              </a:tblPr>
              <a:tblGrid>
                <a:gridCol w="1152008">
                  <a:extLst>
                    <a:ext uri="{9D8B030D-6E8A-4147-A177-3AD203B41FA5}">
                      <a16:colId xmlns:a16="http://schemas.microsoft.com/office/drawing/2014/main" val="570476699"/>
                    </a:ext>
                  </a:extLst>
                </a:gridCol>
                <a:gridCol w="7164867">
                  <a:extLst>
                    <a:ext uri="{9D8B030D-6E8A-4147-A177-3AD203B41FA5}">
                      <a16:colId xmlns:a16="http://schemas.microsoft.com/office/drawing/2014/main" val="2618836924"/>
                    </a:ext>
                  </a:extLst>
                </a:gridCol>
                <a:gridCol w="1243245">
                  <a:extLst>
                    <a:ext uri="{9D8B030D-6E8A-4147-A177-3AD203B41FA5}">
                      <a16:colId xmlns:a16="http://schemas.microsoft.com/office/drawing/2014/main" val="3016348962"/>
                    </a:ext>
                  </a:extLst>
                </a:gridCol>
                <a:gridCol w="1157504">
                  <a:extLst>
                    <a:ext uri="{9D8B030D-6E8A-4147-A177-3AD203B41FA5}">
                      <a16:colId xmlns:a16="http://schemas.microsoft.com/office/drawing/2014/main" val="3690116950"/>
                    </a:ext>
                  </a:extLst>
                </a:gridCol>
                <a:gridCol w="1228953">
                  <a:extLst>
                    <a:ext uri="{9D8B030D-6E8A-4147-A177-3AD203B41FA5}">
                      <a16:colId xmlns:a16="http://schemas.microsoft.com/office/drawing/2014/main" val="2952368263"/>
                    </a:ext>
                  </a:extLst>
                </a:gridCol>
              </a:tblGrid>
              <a:tr h="691849">
                <a:tc>
                  <a:txBody>
                    <a:bodyPr/>
                    <a:lstStyle/>
                    <a:p>
                      <a:pPr algn="ctr"/>
                      <a:r>
                        <a:rPr lang="sv-SE" sz="1600" b="1" kern="1200" dirty="0">
                          <a:solidFill>
                            <a:schemeClr val="tx1"/>
                          </a:solidFill>
                          <a:effectLst/>
                          <a:latin typeface="+mn-lt"/>
                          <a:ea typeface="+mn-ea"/>
                          <a:cs typeface="+mn-cs"/>
                        </a:rPr>
                        <a:t>Tdoc</a:t>
                      </a:r>
                      <a:endParaRPr lang="sv-SE" sz="20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Decision</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ReplyIn</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4283687663"/>
                  </a:ext>
                </a:extLst>
              </a:tr>
              <a:tr h="366038">
                <a:tc>
                  <a:txBody>
                    <a:bodyPr/>
                    <a:lstStyle/>
                    <a:p>
                      <a:pPr marL="95250" indent="0" algn="l" fontAlgn="t"/>
                      <a:r>
                        <a:rPr lang="fr-FR" sz="1400" b="0" i="0" u="none" strike="noStrike" kern="1200" dirty="0">
                          <a:solidFill>
                            <a:srgbClr val="000000"/>
                          </a:solidFill>
                          <a:effectLst/>
                          <a:latin typeface="+mn-lt"/>
                          <a:ea typeface="+mn-ea"/>
                          <a:cs typeface="+mn-cs"/>
                        </a:rPr>
                        <a:t>S5-193246</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en-US" sz="1400" b="0" i="0" u="none" strike="noStrike" dirty="0">
                          <a:solidFill>
                            <a:srgbClr val="000000"/>
                          </a:solidFill>
                          <a:effectLst/>
                          <a:latin typeface="+mn-lt"/>
                        </a:rPr>
                        <a:t>LS from RAN1 to SA5 on completion of CLI-RIM in RAN1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fr-FR" sz="1400" b="0" i="0" u="none" strike="noStrike" dirty="0">
                          <a:solidFill>
                            <a:srgbClr val="000000"/>
                          </a:solidFill>
                          <a:effectLst/>
                          <a:latin typeface="+mn-lt"/>
                        </a:rPr>
                        <a:t>R1-1903676</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r>
                        <a:rPr lang="fr-FR" sz="1400" b="0" i="0" u="none" strike="noStrike" dirty="0" err="1">
                          <a:solidFill>
                            <a:srgbClr val="000000"/>
                          </a:solidFill>
                          <a:effectLst/>
                          <a:latin typeface="+mn-lt"/>
                        </a:rPr>
                        <a:t>Postponed</a:t>
                      </a: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66038">
                <a:tc>
                  <a:txBody>
                    <a:bodyPr/>
                    <a:lstStyle/>
                    <a:p>
                      <a:pPr marL="95250" indent="0" algn="l" fontAlgn="t"/>
                      <a:r>
                        <a:rPr lang="fr-FR" sz="1400" b="0" i="0" u="none" strike="noStrike" kern="1200" dirty="0">
                          <a:solidFill>
                            <a:srgbClr val="000000"/>
                          </a:solidFill>
                          <a:effectLst/>
                          <a:latin typeface="+mn-lt"/>
                          <a:ea typeface="+mn-ea"/>
                          <a:cs typeface="+mn-cs"/>
                        </a:rPr>
                        <a:t>S5-193247</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en-US" sz="1400" b="0" i="0" u="none" strike="noStrike">
                          <a:solidFill>
                            <a:srgbClr val="000000"/>
                          </a:solidFill>
                          <a:effectLst/>
                          <a:latin typeface="+mn-lt"/>
                        </a:rPr>
                        <a:t>Ls from RAN2 cc SA5 on L1 and L2 measurements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fr-FR" sz="1400" b="0" i="0" u="none" strike="noStrike">
                          <a:solidFill>
                            <a:srgbClr val="000000"/>
                          </a:solidFill>
                          <a:effectLst/>
                          <a:latin typeface="+mn-lt"/>
                        </a:rPr>
                        <a:t>R2-1902806</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r>
                        <a:rPr lang="fr-FR" sz="1400" b="0" i="0" u="none" strike="noStrike" dirty="0" err="1">
                          <a:solidFill>
                            <a:srgbClr val="000000"/>
                          </a:solidFill>
                          <a:effectLst/>
                          <a:latin typeface="+mn-lt"/>
                        </a:rPr>
                        <a:t>Noted</a:t>
                      </a: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endParaRPr lang="fr-FR" sz="1400" b="0" i="0" u="none" strike="noStrike">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89524554"/>
                  </a:ext>
                </a:extLst>
              </a:tr>
              <a:tr h="388202">
                <a:tc>
                  <a:txBody>
                    <a:bodyPr/>
                    <a:lstStyle/>
                    <a:p>
                      <a:pPr marL="95250" indent="0" algn="l" fontAlgn="t"/>
                      <a:r>
                        <a:rPr lang="fr-FR" sz="1400" b="0" i="0" u="none" strike="noStrike" kern="1200" dirty="0">
                          <a:solidFill>
                            <a:srgbClr val="000000"/>
                          </a:solidFill>
                          <a:effectLst/>
                          <a:latin typeface="+mn-lt"/>
                          <a:ea typeface="+mn-ea"/>
                          <a:cs typeface="+mn-cs"/>
                        </a:rPr>
                        <a:t>S5-193248</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en-US" sz="1400" b="0" i="0" u="none" strike="noStrike" dirty="0">
                          <a:solidFill>
                            <a:srgbClr val="000000"/>
                          </a:solidFill>
                          <a:effectLst/>
                          <a:latin typeface="+mn-lt"/>
                        </a:rPr>
                        <a:t>LS from RAN2 to SA5 on network slicing terminology</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fr-FR" sz="1400" b="0" i="0" u="none" strike="noStrike">
                          <a:solidFill>
                            <a:srgbClr val="000000"/>
                          </a:solidFill>
                          <a:effectLst/>
                          <a:latin typeface="+mn-lt"/>
                        </a:rPr>
                        <a:t>R2-1902823</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r>
                        <a:rPr lang="fr-FR" sz="1400" b="0" i="0" u="none" strike="noStrike" dirty="0" err="1">
                          <a:solidFill>
                            <a:srgbClr val="000000"/>
                          </a:solidFill>
                          <a:effectLst/>
                          <a:latin typeface="+mn-lt"/>
                        </a:rPr>
                        <a:t>Noted</a:t>
                      </a: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88202">
                <a:tc>
                  <a:txBody>
                    <a:bodyPr/>
                    <a:lstStyle/>
                    <a:p>
                      <a:pPr marL="95250" indent="0" algn="l" fontAlgn="t"/>
                      <a:r>
                        <a:rPr lang="fr-FR" sz="1400" b="0" i="0" u="none" strike="noStrike" kern="1200" dirty="0">
                          <a:solidFill>
                            <a:srgbClr val="000000"/>
                          </a:solidFill>
                          <a:effectLst/>
                          <a:latin typeface="+mn-lt"/>
                          <a:ea typeface="+mn-ea"/>
                          <a:cs typeface="+mn-cs"/>
                        </a:rPr>
                        <a:t>S5-193250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en-US" sz="1400" b="0" i="0" u="none" strike="noStrike" dirty="0">
                          <a:solidFill>
                            <a:srgbClr val="000000"/>
                          </a:solidFill>
                          <a:effectLst/>
                          <a:latin typeface="+mn-lt"/>
                        </a:rPr>
                        <a:t>Reply LS from RAN3 ccSA5 on providing information on SLA fulfilment to NG-RAN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fr-FR" sz="1400" b="0" i="0" u="none" strike="noStrike">
                          <a:solidFill>
                            <a:srgbClr val="000000"/>
                          </a:solidFill>
                          <a:effectLst/>
                          <a:latin typeface="+mn-lt"/>
                        </a:rPr>
                        <a:t>R3-191091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r>
                        <a:rPr lang="fr-FR" sz="1400" b="0" i="0" u="none" strike="noStrike" dirty="0" err="1">
                          <a:solidFill>
                            <a:srgbClr val="000000"/>
                          </a:solidFill>
                          <a:effectLst/>
                          <a:latin typeface="+mn-lt"/>
                        </a:rPr>
                        <a:t>Noted</a:t>
                      </a: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388202">
                <a:tc>
                  <a:txBody>
                    <a:bodyPr/>
                    <a:lstStyle/>
                    <a:p>
                      <a:pPr marL="95250" indent="0" algn="l" fontAlgn="t"/>
                      <a:r>
                        <a:rPr lang="fr-FR" sz="1400" b="0" i="0" u="none" strike="noStrike" kern="1200" dirty="0">
                          <a:solidFill>
                            <a:srgbClr val="000000"/>
                          </a:solidFill>
                          <a:effectLst/>
                          <a:latin typeface="+mn-lt"/>
                          <a:ea typeface="+mn-ea"/>
                          <a:cs typeface="+mn-cs"/>
                        </a:rPr>
                        <a:t>S5-193251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en-US" sz="1400" b="0" i="0" u="none" strike="noStrike">
                          <a:solidFill>
                            <a:srgbClr val="000000"/>
                          </a:solidFill>
                          <a:effectLst/>
                          <a:latin typeface="+mn-lt"/>
                        </a:rPr>
                        <a:t>Resubmitted LS from ITU-TSG12 to SA5 on Draft new Recommendation E.RQST – “KPI targets for mobile networks”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fr-FR" sz="1400" b="0" i="0" u="none" strike="noStrike">
                          <a:solidFill>
                            <a:srgbClr val="000000"/>
                          </a:solidFill>
                          <a:effectLst/>
                          <a:latin typeface="+mn-lt"/>
                        </a:rPr>
                        <a:t>ITU-T SG12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r>
                        <a:rPr lang="fr-FR" sz="1400" b="0" i="0" u="none" strike="noStrike" dirty="0" err="1">
                          <a:solidFill>
                            <a:srgbClr val="000000"/>
                          </a:solidFill>
                          <a:effectLst/>
                          <a:latin typeface="+mn-lt"/>
                        </a:rPr>
                        <a:t>Noted</a:t>
                      </a: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388202">
                <a:tc>
                  <a:txBody>
                    <a:bodyPr/>
                    <a:lstStyle/>
                    <a:p>
                      <a:pPr marL="95250" indent="0" algn="l" fontAlgn="t"/>
                      <a:r>
                        <a:rPr lang="fr-FR" sz="1400" b="0" i="0" u="none" strike="noStrike" kern="1200" dirty="0">
                          <a:solidFill>
                            <a:srgbClr val="000000"/>
                          </a:solidFill>
                          <a:effectLst/>
                          <a:latin typeface="+mn-lt"/>
                          <a:ea typeface="+mn-ea"/>
                          <a:cs typeface="+mn-cs"/>
                        </a:rPr>
                        <a:t>S5-193252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en-US" sz="1400" b="0" i="0" u="none" strike="noStrike">
                          <a:solidFill>
                            <a:srgbClr val="000000"/>
                          </a:solidFill>
                          <a:effectLst/>
                          <a:latin typeface="+mn-lt"/>
                        </a:rPr>
                        <a:t>LS from TSG RAN ccSA5 on Draft new Recommendation E.RQST – “KPI targets for mobile networks”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fr-FR" sz="1400" b="0" i="0" u="none" strike="noStrike">
                          <a:solidFill>
                            <a:srgbClr val="000000"/>
                          </a:solidFill>
                          <a:effectLst/>
                          <a:latin typeface="+mn-lt"/>
                        </a:rPr>
                        <a:t>RP-190673</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r>
                        <a:rPr lang="fr-FR" sz="1400" b="0" i="0" u="none" strike="noStrike" dirty="0" err="1">
                          <a:solidFill>
                            <a:srgbClr val="000000"/>
                          </a:solidFill>
                          <a:effectLst/>
                          <a:latin typeface="+mn-lt"/>
                        </a:rPr>
                        <a:t>Noted</a:t>
                      </a: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r h="388202">
                <a:tc>
                  <a:txBody>
                    <a:bodyPr/>
                    <a:lstStyle/>
                    <a:p>
                      <a:pPr marL="95250" indent="0" algn="l" fontAlgn="t"/>
                      <a:r>
                        <a:rPr lang="fr-FR" sz="1400" b="0" i="0" u="none" strike="noStrike" kern="1200" dirty="0">
                          <a:solidFill>
                            <a:srgbClr val="000000"/>
                          </a:solidFill>
                          <a:effectLst/>
                          <a:latin typeface="+mn-lt"/>
                          <a:ea typeface="+mn-ea"/>
                          <a:cs typeface="+mn-cs"/>
                        </a:rPr>
                        <a:t>S5-193253</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fr-FR" sz="1400" b="0" i="0" u="none" strike="noStrike" dirty="0">
                          <a:solidFill>
                            <a:srgbClr val="000000"/>
                          </a:solidFill>
                          <a:effectLst/>
                          <a:latin typeface="+mn-lt"/>
                        </a:rPr>
                        <a:t>LS </a:t>
                      </a:r>
                      <a:r>
                        <a:rPr lang="fr-FR" sz="1400" b="0" i="0" u="none" strike="noStrike" dirty="0" err="1">
                          <a:solidFill>
                            <a:srgbClr val="000000"/>
                          </a:solidFill>
                          <a:effectLst/>
                          <a:latin typeface="+mn-lt"/>
                        </a:rPr>
                        <a:t>from</a:t>
                      </a:r>
                      <a:r>
                        <a:rPr lang="fr-FR" sz="1400" b="0" i="0" u="none" strike="noStrike" dirty="0">
                          <a:solidFill>
                            <a:srgbClr val="000000"/>
                          </a:solidFill>
                          <a:effectLst/>
                          <a:latin typeface="+mn-lt"/>
                        </a:rPr>
                        <a:t> TSG SA ccSA5 in </a:t>
                      </a:r>
                      <a:r>
                        <a:rPr lang="fr-FR" sz="1400" b="0" i="0" u="none" strike="noStrike" dirty="0" err="1">
                          <a:solidFill>
                            <a:srgbClr val="000000"/>
                          </a:solidFill>
                          <a:effectLst/>
                          <a:latin typeface="+mn-lt"/>
                        </a:rPr>
                        <a:t>reply</a:t>
                      </a:r>
                      <a:r>
                        <a:rPr lang="fr-FR" sz="1400" b="0" i="0" u="none" strike="noStrike" dirty="0">
                          <a:solidFill>
                            <a:srgbClr val="000000"/>
                          </a:solidFill>
                          <a:effectLst/>
                          <a:latin typeface="+mn-lt"/>
                        </a:rPr>
                        <a:t> to LS on </a:t>
                      </a:r>
                      <a:r>
                        <a:rPr lang="fr-FR" sz="1400" b="0" i="0" u="none" strike="noStrike" dirty="0" err="1">
                          <a:solidFill>
                            <a:srgbClr val="000000"/>
                          </a:solidFill>
                          <a:effectLst/>
                          <a:latin typeface="+mn-lt"/>
                        </a:rPr>
                        <a:t>Draft</a:t>
                      </a:r>
                      <a:r>
                        <a:rPr lang="fr-FR" sz="1400" b="0" i="0" u="none" strike="noStrike" dirty="0">
                          <a:solidFill>
                            <a:srgbClr val="000000"/>
                          </a:solidFill>
                          <a:effectLst/>
                          <a:latin typeface="+mn-lt"/>
                        </a:rPr>
                        <a:t> new </a:t>
                      </a:r>
                      <a:r>
                        <a:rPr lang="fr-FR" sz="1400" b="0" i="0" u="none" strike="noStrike" dirty="0" err="1">
                          <a:solidFill>
                            <a:srgbClr val="000000"/>
                          </a:solidFill>
                          <a:effectLst/>
                          <a:latin typeface="+mn-lt"/>
                        </a:rPr>
                        <a:t>Recommendation</a:t>
                      </a:r>
                      <a:r>
                        <a:rPr lang="fr-FR" sz="1400" b="0" i="0" u="none" strike="noStrike" dirty="0">
                          <a:solidFill>
                            <a:srgbClr val="000000"/>
                          </a:solidFill>
                          <a:effectLst/>
                          <a:latin typeface="+mn-lt"/>
                        </a:rPr>
                        <a:t> E.RQST – “KPI </a:t>
                      </a:r>
                      <a:r>
                        <a:rPr lang="fr-FR" sz="1400" b="0" i="0" u="none" strike="noStrike" dirty="0" err="1">
                          <a:solidFill>
                            <a:srgbClr val="000000"/>
                          </a:solidFill>
                          <a:effectLst/>
                          <a:latin typeface="+mn-lt"/>
                        </a:rPr>
                        <a:t>targets</a:t>
                      </a:r>
                      <a:r>
                        <a:rPr lang="fr-FR" sz="1400" b="0" i="0" u="none" strike="noStrike" dirty="0">
                          <a:solidFill>
                            <a:srgbClr val="000000"/>
                          </a:solidFill>
                          <a:effectLst/>
                          <a:latin typeface="+mn-lt"/>
                        </a:rPr>
                        <a:t> for mobile </a:t>
                      </a:r>
                      <a:r>
                        <a:rPr lang="fr-FR" sz="1400" b="0" i="0" u="none" strike="noStrike" dirty="0" err="1">
                          <a:solidFill>
                            <a:srgbClr val="000000"/>
                          </a:solidFill>
                          <a:effectLst/>
                          <a:latin typeface="+mn-lt"/>
                        </a:rPr>
                        <a:t>networks”LS</a:t>
                      </a:r>
                      <a:r>
                        <a:rPr lang="fr-FR" sz="1400" b="0" i="0" u="none" strike="noStrike" dirty="0">
                          <a:solidFill>
                            <a:srgbClr val="000000"/>
                          </a:solidFill>
                          <a:effectLst/>
                          <a:latin typeface="+mn-lt"/>
                        </a:rPr>
                        <a:t> in </a:t>
                      </a:r>
                      <a:r>
                        <a:rPr lang="fr-FR" sz="1400" b="0" i="0" u="none" strike="noStrike" dirty="0" err="1">
                          <a:solidFill>
                            <a:srgbClr val="000000"/>
                          </a:solidFill>
                          <a:effectLst/>
                          <a:latin typeface="+mn-lt"/>
                        </a:rPr>
                        <a:t>reply</a:t>
                      </a:r>
                      <a:r>
                        <a:rPr lang="fr-FR" sz="1400" b="0" i="0" u="none" strike="noStrike" dirty="0">
                          <a:solidFill>
                            <a:srgbClr val="000000"/>
                          </a:solidFill>
                          <a:effectLst/>
                          <a:latin typeface="+mn-lt"/>
                        </a:rPr>
                        <a:t> to LS on </a:t>
                      </a:r>
                      <a:r>
                        <a:rPr lang="fr-FR" sz="1400" b="0" i="0" u="none" strike="noStrike" dirty="0" err="1">
                          <a:solidFill>
                            <a:srgbClr val="000000"/>
                          </a:solidFill>
                          <a:effectLst/>
                          <a:latin typeface="+mn-lt"/>
                        </a:rPr>
                        <a:t>Draft</a:t>
                      </a:r>
                      <a:r>
                        <a:rPr lang="fr-FR" sz="1400" b="0" i="0" u="none" strike="noStrike" dirty="0">
                          <a:solidFill>
                            <a:srgbClr val="000000"/>
                          </a:solidFill>
                          <a:effectLst/>
                          <a:latin typeface="+mn-lt"/>
                        </a:rPr>
                        <a:t> new </a:t>
                      </a:r>
                      <a:r>
                        <a:rPr lang="fr-FR" sz="1400" b="0" i="0" u="none" strike="noStrike" dirty="0" err="1">
                          <a:solidFill>
                            <a:srgbClr val="000000"/>
                          </a:solidFill>
                          <a:effectLst/>
                          <a:latin typeface="+mn-lt"/>
                        </a:rPr>
                        <a:t>Recommendation</a:t>
                      </a:r>
                      <a:r>
                        <a:rPr lang="fr-FR" sz="1400" b="0" i="0" u="none" strike="noStrike" dirty="0">
                          <a:solidFill>
                            <a:srgbClr val="000000"/>
                          </a:solidFill>
                          <a:effectLst/>
                          <a:latin typeface="+mn-lt"/>
                        </a:rPr>
                        <a:t> E.RQST – “KPI </a:t>
                      </a:r>
                      <a:r>
                        <a:rPr lang="fr-FR" sz="1400" b="0" i="0" u="none" strike="noStrike" dirty="0" err="1">
                          <a:solidFill>
                            <a:srgbClr val="000000"/>
                          </a:solidFill>
                          <a:effectLst/>
                          <a:latin typeface="+mn-lt"/>
                        </a:rPr>
                        <a:t>targets</a:t>
                      </a:r>
                      <a:r>
                        <a:rPr lang="fr-FR" sz="1400" b="0" i="0" u="none" strike="noStrike" dirty="0">
                          <a:solidFill>
                            <a:srgbClr val="000000"/>
                          </a:solidFill>
                          <a:effectLst/>
                          <a:latin typeface="+mn-lt"/>
                        </a:rPr>
                        <a:t> for mobile networks”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fr-FR" sz="1400" b="0" i="0" u="none" strike="noStrike" dirty="0">
                          <a:solidFill>
                            <a:srgbClr val="000000"/>
                          </a:solidFill>
                          <a:effectLst/>
                          <a:latin typeface="+mn-lt"/>
                        </a:rPr>
                        <a:t>SP-190269</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r>
                        <a:rPr lang="fr-FR" sz="1400" b="0" i="0" u="none" strike="noStrike" dirty="0" err="1">
                          <a:solidFill>
                            <a:srgbClr val="000000"/>
                          </a:solidFill>
                          <a:effectLst/>
                          <a:latin typeface="+mn-lt"/>
                        </a:rPr>
                        <a:t>Noted</a:t>
                      </a: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endParaRPr lang="fr-FR" sz="1400" b="0" i="0" u="none" strike="noStrike" dirty="0">
                        <a:solidFill>
                          <a:srgbClr val="000000"/>
                        </a:solidFill>
                        <a:effectLst/>
                        <a:latin typeface="+mn-lt"/>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r h="388202">
                <a:tc>
                  <a:txBody>
                    <a:bodyPr/>
                    <a:lstStyle/>
                    <a:p>
                      <a:pPr marL="95250" indent="0" algn="l" fontAlgn="t"/>
                      <a:r>
                        <a:rPr lang="fr-FR" sz="1400" b="0" i="0" u="none" strike="noStrike" kern="1200" dirty="0">
                          <a:solidFill>
                            <a:srgbClr val="000000"/>
                          </a:solidFill>
                          <a:effectLst/>
                          <a:latin typeface="+mn-lt"/>
                          <a:ea typeface="+mn-ea"/>
                          <a:cs typeface="+mn-cs"/>
                        </a:rPr>
                        <a:t>S5-193254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en-US" sz="1400" b="0" i="0" u="none" strike="noStrike" dirty="0">
                          <a:solidFill>
                            <a:srgbClr val="000000"/>
                          </a:solidFill>
                          <a:effectLst/>
                          <a:latin typeface="+mn-lt"/>
                        </a:rPr>
                        <a:t>LS from SA2 to SA5 on the slicing terminology and the role of S-NSSAI parameter</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fr-FR" sz="1400" b="0" i="0" u="none" strike="noStrike" dirty="0">
                          <a:solidFill>
                            <a:srgbClr val="000000"/>
                          </a:solidFill>
                          <a:effectLst/>
                          <a:latin typeface="+mn-lt"/>
                        </a:rPr>
                        <a:t>S2-1902847</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r>
                        <a:rPr lang="fr-FR" sz="1400" b="0" i="0" u="none" strike="noStrike" dirty="0" err="1">
                          <a:solidFill>
                            <a:srgbClr val="000000"/>
                          </a:solidFill>
                          <a:effectLst/>
                          <a:latin typeface="+mn-lt"/>
                        </a:rPr>
                        <a:t>Postponed</a:t>
                      </a:r>
                      <a:endParaRPr lang="fr-FR" sz="1400" b="0" i="0" u="none" strike="noStrike" dirty="0">
                        <a:solidFill>
                          <a:srgbClr val="000000"/>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endParaRPr lang="fr-FR" sz="1400" b="0" i="0" u="none" strike="noStrike" dirty="0">
                        <a:solidFill>
                          <a:srgbClr val="000000"/>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8"/>
                  </a:ext>
                </a:extLst>
              </a:tr>
              <a:tr h="388202">
                <a:tc>
                  <a:txBody>
                    <a:bodyPr/>
                    <a:lstStyle/>
                    <a:p>
                      <a:pPr marL="95250" indent="0" algn="l" fontAlgn="t"/>
                      <a:r>
                        <a:rPr lang="fr-FR" sz="1400" b="0" i="0" u="none" strike="noStrike" kern="1200" dirty="0">
                          <a:solidFill>
                            <a:srgbClr val="000000"/>
                          </a:solidFill>
                          <a:effectLst/>
                          <a:latin typeface="+mn-lt"/>
                          <a:ea typeface="+mn-ea"/>
                          <a:cs typeface="+mn-cs"/>
                        </a:rPr>
                        <a:t>S5-193259</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en-US" sz="1400" b="0" i="0" u="none" strike="noStrike" dirty="0">
                          <a:solidFill>
                            <a:srgbClr val="000000"/>
                          </a:solidFill>
                          <a:effectLst/>
                          <a:latin typeface="+mn-lt"/>
                        </a:rPr>
                        <a:t>LS from ITU-T SG2 to SA5 on cooperation on methodology harmonization and REST-based network management framework</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fr-FR" sz="1400" b="0" i="0" u="none" strike="noStrike" dirty="0">
                          <a:solidFill>
                            <a:srgbClr val="000000"/>
                          </a:solidFill>
                          <a:effectLst/>
                          <a:latin typeface="+mn-lt"/>
                        </a:rPr>
                        <a:t>ITU-T SG2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r>
                        <a:rPr lang="fr-FR" sz="1400" b="0" i="0" u="none" strike="noStrike" dirty="0" err="1">
                          <a:solidFill>
                            <a:srgbClr val="000000"/>
                          </a:solidFill>
                          <a:effectLst/>
                          <a:latin typeface="+mn-lt"/>
                        </a:rPr>
                        <a:t>Postponed</a:t>
                      </a:r>
                      <a:endParaRPr lang="fr-FR" sz="1400" b="0" i="0" u="none" strike="noStrike" dirty="0">
                        <a:solidFill>
                          <a:srgbClr val="000000"/>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endParaRPr lang="fr-FR" sz="1400" b="0" i="0" u="none" strike="noStrike" dirty="0">
                        <a:solidFill>
                          <a:srgbClr val="000000"/>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9"/>
                  </a:ext>
                </a:extLst>
              </a:tr>
              <a:tr h="388202">
                <a:tc>
                  <a:txBody>
                    <a:bodyPr/>
                    <a:lstStyle/>
                    <a:p>
                      <a:pPr marL="95250" indent="0" algn="l" fontAlgn="t"/>
                      <a:r>
                        <a:rPr lang="fr-FR" sz="1400" b="0" i="0" u="none" strike="noStrike" kern="1200" dirty="0">
                          <a:solidFill>
                            <a:srgbClr val="000000"/>
                          </a:solidFill>
                          <a:effectLst/>
                          <a:latin typeface="+mn-lt"/>
                          <a:ea typeface="+mn-ea"/>
                          <a:cs typeface="+mn-cs"/>
                        </a:rPr>
                        <a:t>S5-193260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en-US" sz="1400" b="0" i="0" u="none" strike="noStrike" dirty="0">
                          <a:solidFill>
                            <a:srgbClr val="000000"/>
                          </a:solidFill>
                          <a:effectLst/>
                          <a:latin typeface="+mn-lt"/>
                        </a:rPr>
                        <a:t>LS from ITU-T to SA5 on new Recommendation Q.5020 (formerly Q.NS-LCMP): Protocol requirements and procedures for network slice lifecycle management</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fr-FR" sz="1400" b="0" i="0" u="none" strike="noStrike" dirty="0">
                          <a:solidFill>
                            <a:srgbClr val="000000"/>
                          </a:solidFill>
                          <a:effectLst/>
                          <a:latin typeface="+mn-lt"/>
                        </a:rPr>
                        <a:t>ITU-T SG11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r>
                        <a:rPr lang="fr-FR" sz="1400" b="0" i="0" u="none" strike="noStrike" dirty="0" err="1">
                          <a:solidFill>
                            <a:srgbClr val="000000"/>
                          </a:solidFill>
                          <a:effectLst/>
                          <a:latin typeface="+mn-lt"/>
                        </a:rPr>
                        <a:t>Noted</a:t>
                      </a:r>
                      <a:endParaRPr lang="fr-FR" sz="1400" b="0" i="0" u="none" strike="noStrike" dirty="0">
                        <a:solidFill>
                          <a:srgbClr val="000000"/>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endParaRPr lang="fr-FR" sz="1400" b="0" i="0" u="none" strike="noStrike" dirty="0">
                        <a:solidFill>
                          <a:srgbClr val="000000"/>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0"/>
                  </a:ext>
                </a:extLst>
              </a:tr>
            </a:tbl>
          </a:graphicData>
        </a:graphic>
      </p:graphicFrame>
    </p:spTree>
    <p:extLst>
      <p:ext uri="{BB962C8B-B14F-4D97-AF65-F5344CB8AC3E}">
        <p14:creationId xmlns:p14="http://schemas.microsoft.com/office/powerpoint/2010/main" val="136383506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sz="3600" dirty="0"/>
              <a:t>Outgoing OAM&amp;P LSs</a:t>
            </a:r>
          </a:p>
        </p:txBody>
      </p:sp>
      <p:graphicFrame>
        <p:nvGraphicFramePr>
          <p:cNvPr id="5" name="Table Placeholder 4"/>
          <p:cNvGraphicFramePr>
            <a:graphicFrameLocks noGrp="1"/>
          </p:cNvGraphicFramePr>
          <p:nvPr>
            <p:ph type="tbl" idx="1"/>
            <p:extLst/>
          </p:nvPr>
        </p:nvGraphicFramePr>
        <p:xfrm>
          <a:off x="109183" y="1923229"/>
          <a:ext cx="11778017" cy="1183099"/>
        </p:xfrm>
        <a:graphic>
          <a:graphicData uri="http://schemas.openxmlformats.org/drawingml/2006/table">
            <a:tbl>
              <a:tblPr firstRow="1" bandRow="1">
                <a:tableStyleId>{5C22544A-7EE6-4342-B048-85BDC9FD1C3A}</a:tableStyleId>
              </a:tblPr>
              <a:tblGrid>
                <a:gridCol w="1194718">
                  <a:extLst>
                    <a:ext uri="{9D8B030D-6E8A-4147-A177-3AD203B41FA5}">
                      <a16:colId xmlns:a16="http://schemas.microsoft.com/office/drawing/2014/main" val="570476699"/>
                    </a:ext>
                  </a:extLst>
                </a:gridCol>
                <a:gridCol w="6065890">
                  <a:extLst>
                    <a:ext uri="{9D8B030D-6E8A-4147-A177-3AD203B41FA5}">
                      <a16:colId xmlns:a16="http://schemas.microsoft.com/office/drawing/2014/main" val="2618836924"/>
                    </a:ext>
                  </a:extLst>
                </a:gridCol>
                <a:gridCol w="1514902">
                  <a:extLst>
                    <a:ext uri="{9D8B030D-6E8A-4147-A177-3AD203B41FA5}">
                      <a16:colId xmlns:a16="http://schemas.microsoft.com/office/drawing/2014/main" val="3016348962"/>
                    </a:ext>
                  </a:extLst>
                </a:gridCol>
                <a:gridCol w="1460310">
                  <a:extLst>
                    <a:ext uri="{9D8B030D-6E8A-4147-A177-3AD203B41FA5}">
                      <a16:colId xmlns:a16="http://schemas.microsoft.com/office/drawing/2014/main" val="3690116950"/>
                    </a:ext>
                  </a:extLst>
                </a:gridCol>
                <a:gridCol w="1542197">
                  <a:extLst>
                    <a:ext uri="{9D8B030D-6E8A-4147-A177-3AD203B41FA5}">
                      <a16:colId xmlns:a16="http://schemas.microsoft.com/office/drawing/2014/main" val="2952368263"/>
                    </a:ext>
                  </a:extLst>
                </a:gridCol>
              </a:tblGrid>
              <a:tr h="869200">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To</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Cc</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ReplyTo</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4283687663"/>
                  </a:ext>
                </a:extLst>
              </a:tr>
              <a:tr h="313899">
                <a:tc>
                  <a:txBody>
                    <a:bodyPr/>
                    <a:lstStyle/>
                    <a:p>
                      <a:pPr marL="95250" indent="0" algn="l" fontAlgn="ctr"/>
                      <a:r>
                        <a:rPr lang="fr-FR" sz="1400" b="0" i="0" u="none" strike="noStrike" dirty="0">
                          <a:solidFill>
                            <a:srgbClr val="000000"/>
                          </a:solidFill>
                          <a:effectLst/>
                          <a:latin typeface="+mn-lt"/>
                        </a:rPr>
                        <a:t>S5-193391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r>
                        <a:rPr lang="en-US" sz="1400" b="0" i="0" u="none" strike="noStrike" dirty="0">
                          <a:solidFill>
                            <a:srgbClr val="000000"/>
                          </a:solidFill>
                          <a:effectLst/>
                          <a:latin typeface="+mn-lt"/>
                        </a:rPr>
                        <a:t>LS on Data activity reporting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defTabSz="1219170" rtl="0" eaLnBrk="1" fontAlgn="t" latinLnBrk="0" hangingPunct="1"/>
                      <a:r>
                        <a:rPr lang="fr-FR" sz="1400" b="0" i="0" u="none" strike="noStrike" kern="1200" dirty="0">
                          <a:solidFill>
                            <a:srgbClr val="000000"/>
                          </a:solidFill>
                          <a:effectLst/>
                          <a:latin typeface="+mn-lt"/>
                          <a:ea typeface="+mn-ea"/>
                          <a:cs typeface="+mn-cs"/>
                        </a:rPr>
                        <a:t>RAN3</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r>
                        <a:rPr lang="fr-FR" sz="1400" dirty="0">
                          <a:latin typeface="+mn-lt"/>
                        </a:rPr>
                        <a:t>RAN2</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ctr"/>
                      <a:endParaRPr lang="fr-FR" sz="1400" b="0" i="0" u="none" strike="noStrike" dirty="0">
                        <a:solidFill>
                          <a:srgbClr val="000000"/>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3976364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0529" name="Group 721"/>
          <p:cNvGraphicFramePr>
            <a:graphicFrameLocks noGrp="1"/>
          </p:cNvGraphicFramePr>
          <p:nvPr>
            <p:ph idx="1"/>
            <p:extLst>
              <p:ext uri="{D42A27DB-BD31-4B8C-83A1-F6EECF244321}">
                <p14:modId xmlns:p14="http://schemas.microsoft.com/office/powerpoint/2010/main" val="2046987645"/>
              </p:ext>
            </p:extLst>
          </p:nvPr>
        </p:nvGraphicFramePr>
        <p:xfrm>
          <a:off x="2146696" y="1627584"/>
          <a:ext cx="7035404" cy="4277632"/>
        </p:xfrm>
        <a:graphic>
          <a:graphicData uri="http://schemas.openxmlformats.org/drawingml/2006/table">
            <a:tbl>
              <a:tblPr/>
              <a:tblGrid>
                <a:gridCol w="1209036">
                  <a:extLst>
                    <a:ext uri="{9D8B030D-6E8A-4147-A177-3AD203B41FA5}">
                      <a16:colId xmlns:a16="http://schemas.microsoft.com/office/drawing/2014/main" val="20000"/>
                    </a:ext>
                  </a:extLst>
                </a:gridCol>
                <a:gridCol w="756996">
                  <a:extLst>
                    <a:ext uri="{9D8B030D-6E8A-4147-A177-3AD203B41FA5}">
                      <a16:colId xmlns:a16="http://schemas.microsoft.com/office/drawing/2014/main" val="20001"/>
                    </a:ext>
                  </a:extLst>
                </a:gridCol>
                <a:gridCol w="704753">
                  <a:extLst>
                    <a:ext uri="{9D8B030D-6E8A-4147-A177-3AD203B41FA5}">
                      <a16:colId xmlns:a16="http://schemas.microsoft.com/office/drawing/2014/main" val="20002"/>
                    </a:ext>
                  </a:extLst>
                </a:gridCol>
                <a:gridCol w="726314">
                  <a:extLst>
                    <a:ext uri="{9D8B030D-6E8A-4147-A177-3AD203B41FA5}">
                      <a16:colId xmlns:a16="http://schemas.microsoft.com/office/drawing/2014/main" val="20003"/>
                    </a:ext>
                  </a:extLst>
                </a:gridCol>
                <a:gridCol w="735746">
                  <a:extLst>
                    <a:ext uri="{9D8B030D-6E8A-4147-A177-3AD203B41FA5}">
                      <a16:colId xmlns:a16="http://schemas.microsoft.com/office/drawing/2014/main" val="20004"/>
                    </a:ext>
                  </a:extLst>
                </a:gridCol>
                <a:gridCol w="735746">
                  <a:extLst>
                    <a:ext uri="{9D8B030D-6E8A-4147-A177-3AD203B41FA5}">
                      <a16:colId xmlns:a16="http://schemas.microsoft.com/office/drawing/2014/main" val="20005"/>
                    </a:ext>
                  </a:extLst>
                </a:gridCol>
                <a:gridCol w="755959">
                  <a:extLst>
                    <a:ext uri="{9D8B030D-6E8A-4147-A177-3AD203B41FA5}">
                      <a16:colId xmlns:a16="http://schemas.microsoft.com/office/drawing/2014/main" val="20006"/>
                    </a:ext>
                  </a:extLst>
                </a:gridCol>
                <a:gridCol w="715533">
                  <a:extLst>
                    <a:ext uri="{9D8B030D-6E8A-4147-A177-3AD203B41FA5}">
                      <a16:colId xmlns:a16="http://schemas.microsoft.com/office/drawing/2014/main" val="20007"/>
                    </a:ext>
                  </a:extLst>
                </a:gridCol>
                <a:gridCol w="695321">
                  <a:extLst>
                    <a:ext uri="{9D8B030D-6E8A-4147-A177-3AD203B41FA5}">
                      <a16:colId xmlns:a16="http://schemas.microsoft.com/office/drawing/2014/main" val="20008"/>
                    </a:ext>
                  </a:extLst>
                </a:gridCol>
              </a:tblGrid>
              <a:tr h="556211">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a:ln>
                            <a:noFill/>
                          </a:ln>
                          <a:solidFill>
                            <a:schemeClr val="tx1"/>
                          </a:solidFill>
                          <a:effectLst/>
                          <a:latin typeface="Calibri" pitchFamily="34" charset="0"/>
                          <a:ea typeface="Batang" pitchFamily="18" charset="-127"/>
                          <a:cs typeface="Times New Roman" pitchFamily="18" charset="0"/>
                        </a:rPr>
                        <a:t> </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SA#77</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SA#78</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SA#79</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SA#80</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SA#81</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SA#82</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SA#83</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SA#84</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743948">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CRs</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24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120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34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201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180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1" dirty="0">
                          <a:latin typeface="Calibri" pitchFamily="34" charset="0"/>
                          <a:ea typeface="Batang"/>
                          <a:cs typeface="Times New Roman"/>
                        </a:rPr>
                        <a:t>109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01918">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400" b="0" i="0" u="none" strike="noStrike" cap="none" normalizeH="0" baseline="0" dirty="0">
                          <a:ln>
                            <a:noFill/>
                          </a:ln>
                          <a:solidFill>
                            <a:schemeClr val="tx1"/>
                          </a:solidFill>
                          <a:effectLst/>
                          <a:latin typeface="Calibri" pitchFamily="34" charset="0"/>
                          <a:ea typeface="宋体" pitchFamily="2" charset="-122"/>
                          <a:cs typeface="Arial" charset="0"/>
                        </a:rPr>
                        <a:t>TR/TS for information</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1" dirty="0">
                          <a:latin typeface="Calibri" pitchFamily="34" charset="0"/>
                          <a:ea typeface="Batang"/>
                          <a:cs typeface="Times New Roman"/>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64963">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400" b="0" i="0" u="none" strike="noStrike" cap="none" normalizeH="0" baseline="0" dirty="0">
                          <a:ln>
                            <a:noFill/>
                          </a:ln>
                          <a:solidFill>
                            <a:schemeClr val="tx1"/>
                          </a:solidFill>
                          <a:effectLst/>
                          <a:latin typeface="Calibri" pitchFamily="34" charset="0"/>
                          <a:ea typeface="宋体" pitchFamily="2" charset="-122"/>
                          <a:cs typeface="Arial" charset="0"/>
                        </a:rPr>
                        <a:t>TR/TS for approval</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1" dirty="0">
                          <a:latin typeface="Calibri" pitchFamily="34" charset="0"/>
                          <a:ea typeface="Batang"/>
                          <a:cs typeface="Times New Roman"/>
                        </a:rPr>
                        <a:t>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833894">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New or updated WIDs</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17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16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12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1" dirty="0">
                          <a:solidFill>
                            <a:schemeClr val="tx1"/>
                          </a:solidFill>
                          <a:latin typeface="Calibri" pitchFamily="34" charset="0"/>
                          <a:ea typeface="Batang"/>
                          <a:cs typeface="Times New Roman"/>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76698">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SA5 exploder</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388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393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401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406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402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409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406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1" dirty="0">
                          <a:latin typeface="Calibri" pitchFamily="34" charset="0"/>
                          <a:ea typeface="Batang"/>
                          <a:cs typeface="Times New Roman"/>
                        </a:rPr>
                        <a:t>403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bl>
          </a:graphicData>
        </a:graphic>
      </p:graphicFrame>
      <p:sp>
        <p:nvSpPr>
          <p:cNvPr id="11338" name="Rectangle 64"/>
          <p:cNvSpPr>
            <a:spLocks/>
          </p:cNvSpPr>
          <p:nvPr/>
        </p:nvSpPr>
        <p:spPr bwMode="auto">
          <a:xfrm>
            <a:off x="3009900" y="703660"/>
            <a:ext cx="5187554" cy="541734"/>
          </a:xfrm>
          <a:prstGeom prst="rect">
            <a:avLst/>
          </a:prstGeom>
          <a:noFill/>
          <a:ln w="9525">
            <a:noFill/>
            <a:miter lim="800000"/>
            <a:headEnd/>
            <a:tailEnd/>
          </a:ln>
        </p:spPr>
        <p:txBody>
          <a:bodyPr anchor="ctr"/>
          <a:lstStyle/>
          <a:p>
            <a:pPr algn="ctr" eaLnBrk="0" hangingPunct="0">
              <a:defRPr/>
            </a:pPr>
            <a:r>
              <a:rPr lang="en-GB" sz="4000" dirty="0">
                <a:solidFill>
                  <a:srgbClr val="FF0000"/>
                </a:solidFill>
                <a:latin typeface="+mj-lt"/>
              </a:rPr>
              <a:t>Statistics at SA level</a:t>
            </a:r>
          </a:p>
        </p:txBody>
      </p:sp>
    </p:spTree>
    <p:extLst>
      <p:ext uri="{BB962C8B-B14F-4D97-AF65-F5344CB8AC3E}">
        <p14:creationId xmlns:p14="http://schemas.microsoft.com/office/powerpoint/2010/main" val="1994494408"/>
      </p:ext>
    </p:extLst>
  </p:cSld>
  <p:clrMapOvr>
    <a:masterClrMapping/>
  </p:clrMapOvr>
  <p:transition spd="slow"/>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748" name="Group 76"/>
          <p:cNvGraphicFramePr>
            <a:graphicFrameLocks noGrp="1"/>
          </p:cNvGraphicFramePr>
          <p:nvPr>
            <p:ph idx="1"/>
            <p:extLst>
              <p:ext uri="{D42A27DB-BD31-4B8C-83A1-F6EECF244321}">
                <p14:modId xmlns:p14="http://schemas.microsoft.com/office/powerpoint/2010/main" val="2154109841"/>
              </p:ext>
            </p:extLst>
          </p:nvPr>
        </p:nvGraphicFramePr>
        <p:xfrm>
          <a:off x="1378579" y="1562027"/>
          <a:ext cx="8716369" cy="4165026"/>
        </p:xfrm>
        <a:graphic>
          <a:graphicData uri="http://schemas.openxmlformats.org/drawingml/2006/table">
            <a:tbl>
              <a:tblPr/>
              <a:tblGrid>
                <a:gridCol w="1163761">
                  <a:extLst>
                    <a:ext uri="{9D8B030D-6E8A-4147-A177-3AD203B41FA5}">
                      <a16:colId xmlns:a16="http://schemas.microsoft.com/office/drawing/2014/main" val="20000"/>
                    </a:ext>
                  </a:extLst>
                </a:gridCol>
                <a:gridCol w="2097938">
                  <a:extLst>
                    <a:ext uri="{9D8B030D-6E8A-4147-A177-3AD203B41FA5}">
                      <a16:colId xmlns:a16="http://schemas.microsoft.com/office/drawing/2014/main" val="20001"/>
                    </a:ext>
                  </a:extLst>
                </a:gridCol>
                <a:gridCol w="1790464">
                  <a:extLst>
                    <a:ext uri="{9D8B030D-6E8A-4147-A177-3AD203B41FA5}">
                      <a16:colId xmlns:a16="http://schemas.microsoft.com/office/drawing/2014/main" val="20002"/>
                    </a:ext>
                  </a:extLst>
                </a:gridCol>
                <a:gridCol w="1124245">
                  <a:extLst>
                    <a:ext uri="{9D8B030D-6E8A-4147-A177-3AD203B41FA5}">
                      <a16:colId xmlns:a16="http://schemas.microsoft.com/office/drawing/2014/main" val="20003"/>
                    </a:ext>
                  </a:extLst>
                </a:gridCol>
                <a:gridCol w="1207522">
                  <a:extLst>
                    <a:ext uri="{9D8B030D-6E8A-4147-A177-3AD203B41FA5}">
                      <a16:colId xmlns:a16="http://schemas.microsoft.com/office/drawing/2014/main" val="20004"/>
                    </a:ext>
                  </a:extLst>
                </a:gridCol>
                <a:gridCol w="1332439">
                  <a:extLst>
                    <a:ext uri="{9D8B030D-6E8A-4147-A177-3AD203B41FA5}">
                      <a16:colId xmlns:a16="http://schemas.microsoft.com/office/drawing/2014/main" val="20005"/>
                    </a:ext>
                  </a:extLst>
                </a:gridCol>
              </a:tblGrid>
              <a:tr h="60057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Date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City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Country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Host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Co-location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522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SA5#129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10-14 Feb 2020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Sophia Antipolis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France</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EF3</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981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SA5#130</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20-24 Apr 2020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India (city TBD)</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India</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IF3</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3075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SA5#131</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25-29 May </a:t>
                      </a: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2020</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Vilnius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Lithuania</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EF3</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0425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SA5#132</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24-28 Aug </a:t>
                      </a: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2020</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err="1">
                          <a:ln>
                            <a:noFill/>
                          </a:ln>
                          <a:solidFill>
                            <a:schemeClr val="tx1"/>
                          </a:solidFill>
                          <a:effectLst/>
                          <a:latin typeface="Calibri" pitchFamily="34" charset="0"/>
                          <a:ea typeface="+mn-ea"/>
                          <a:cs typeface="Arial" charset="0"/>
                        </a:rPr>
                        <a:t>N.Am</a:t>
                      </a: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 (city TBD)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err="1">
                          <a:ln>
                            <a:noFill/>
                          </a:ln>
                          <a:solidFill>
                            <a:schemeClr val="tx1"/>
                          </a:solidFill>
                          <a:effectLst/>
                          <a:latin typeface="Calibri" pitchFamily="34" charset="0"/>
                          <a:ea typeface="+mn-ea"/>
                          <a:cs typeface="Arial" charset="0"/>
                        </a:rPr>
                        <a:t>N.Am</a:t>
                      </a: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 </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NAF3</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07645974"/>
                  </a:ext>
                </a:extLst>
              </a:tr>
              <a:tr h="639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SA5#133</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12-16 Oct </a:t>
                      </a: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2020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err="1">
                          <a:ln>
                            <a:noFill/>
                          </a:ln>
                          <a:solidFill>
                            <a:schemeClr val="tx1"/>
                          </a:solidFill>
                          <a:effectLst/>
                          <a:latin typeface="Calibri" pitchFamily="34" charset="0"/>
                          <a:ea typeface="+mn-ea"/>
                          <a:cs typeface="Arial" charset="0"/>
                        </a:rPr>
                        <a:t>N.Am</a:t>
                      </a: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 (city TBD)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err="1">
                          <a:ln>
                            <a:noFill/>
                          </a:ln>
                          <a:solidFill>
                            <a:schemeClr val="tx1"/>
                          </a:solidFill>
                          <a:effectLst/>
                          <a:latin typeface="Calibri" pitchFamily="34" charset="0"/>
                          <a:ea typeface="+mn-ea"/>
                          <a:cs typeface="Arial" charset="0"/>
                        </a:rPr>
                        <a:t>N.Am</a:t>
                      </a: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 </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NAF3</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639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SA5#134</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16-20 Nov </a:t>
                      </a: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2020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China (city TBD)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China</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CF3</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25226401"/>
                  </a:ext>
                </a:extLst>
              </a:tr>
            </a:tbl>
          </a:graphicData>
        </a:graphic>
      </p:graphicFrame>
      <p:sp>
        <p:nvSpPr>
          <p:cNvPr id="44092" name="Rectangle 64"/>
          <p:cNvSpPr>
            <a:spLocks noGrp="1"/>
          </p:cNvSpPr>
          <p:nvPr>
            <p:ph type="title"/>
          </p:nvPr>
        </p:nvSpPr>
        <p:spPr>
          <a:xfrm>
            <a:off x="1920379" y="421303"/>
            <a:ext cx="6834188" cy="628650"/>
          </a:xfrm>
        </p:spPr>
        <p:txBody>
          <a:bodyPr/>
          <a:lstStyle/>
          <a:p>
            <a:r>
              <a:rPr lang="en-GB" dirty="0"/>
              <a:t>2020 meeting calendar</a:t>
            </a:r>
            <a:endParaRPr lang="en-GB" sz="3600" dirty="0"/>
          </a:p>
        </p:txBody>
      </p:sp>
    </p:spTree>
    <p:extLst>
      <p:ext uri="{BB962C8B-B14F-4D97-AF65-F5344CB8AC3E}">
        <p14:creationId xmlns:p14="http://schemas.microsoft.com/office/powerpoint/2010/main" val="2193705971"/>
      </p:ext>
    </p:extLst>
  </p:cSld>
  <p:clrMapOvr>
    <a:masterClrMapping/>
  </p:clrMapOvr>
  <p:transition spd="slow"/>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A61AB3-F01D-448E-BAB1-155960FD38DE}"/>
              </a:ext>
            </a:extLst>
          </p:cNvPr>
          <p:cNvSpPr>
            <a:spLocks noGrp="1"/>
          </p:cNvSpPr>
          <p:nvPr>
            <p:ph type="title"/>
          </p:nvPr>
        </p:nvSpPr>
        <p:spPr/>
        <p:txBody>
          <a:bodyPr/>
          <a:lstStyle/>
          <a:p>
            <a:endParaRPr lang="sv-SE"/>
          </a:p>
        </p:txBody>
      </p:sp>
      <p:sp>
        <p:nvSpPr>
          <p:cNvPr id="3" name="Content Placeholder 2">
            <a:extLst>
              <a:ext uri="{FF2B5EF4-FFF2-40B4-BE49-F238E27FC236}">
                <a16:creationId xmlns:a16="http://schemas.microsoft.com/office/drawing/2014/main" id="{B48ABD3F-81B6-4BC4-B6B9-FD7355E2D259}"/>
              </a:ext>
            </a:extLst>
          </p:cNvPr>
          <p:cNvSpPr>
            <a:spLocks noGrp="1"/>
          </p:cNvSpPr>
          <p:nvPr>
            <p:ph idx="1"/>
          </p:nvPr>
        </p:nvSpPr>
        <p:spPr>
          <a:xfrm>
            <a:off x="3985146" y="2255174"/>
            <a:ext cx="8406050" cy="4374226"/>
          </a:xfrm>
        </p:spPr>
        <p:txBody>
          <a:bodyPr/>
          <a:lstStyle/>
          <a:p>
            <a:r>
              <a:rPr lang="sv-SE" dirty="0"/>
              <a:t>Thank you!</a:t>
            </a:r>
          </a:p>
        </p:txBody>
      </p:sp>
    </p:spTree>
    <p:extLst>
      <p:ext uri="{BB962C8B-B14F-4D97-AF65-F5344CB8AC3E}">
        <p14:creationId xmlns:p14="http://schemas.microsoft.com/office/powerpoint/2010/main" val="3256117263"/>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p:cNvSpPr>
          <p:nvPr>
            <p:ph type="title" idx="4294967295"/>
          </p:nvPr>
        </p:nvSpPr>
        <p:spPr>
          <a:xfrm>
            <a:off x="2055814" y="443237"/>
            <a:ext cx="6759575" cy="619125"/>
          </a:xfrm>
        </p:spPr>
        <p:txBody>
          <a:bodyPr/>
          <a:lstStyle/>
          <a:p>
            <a:r>
              <a:rPr lang="en-GB" altLang="zh-CN" sz="4000" dirty="0" err="1"/>
              <a:t>Tdoc</a:t>
            </a:r>
            <a:r>
              <a:rPr lang="en-GB" altLang="zh-CN" sz="4000" dirty="0"/>
              <a:t> history </a:t>
            </a:r>
          </a:p>
        </p:txBody>
      </p:sp>
      <p:sp>
        <p:nvSpPr>
          <p:cNvPr id="1028" name="Rectangle 3"/>
          <p:cNvSpPr>
            <a:spLocks noChangeArrowheads="1"/>
          </p:cNvSpPr>
          <p:nvPr/>
        </p:nvSpPr>
        <p:spPr bwMode="auto">
          <a:xfrm>
            <a:off x="1920875" y="979488"/>
            <a:ext cx="8351838" cy="547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342900" indent="-342900"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nSpc>
                <a:spcPct val="80000"/>
              </a:lnSpc>
              <a:spcBef>
                <a:spcPts val="288"/>
              </a:spcBef>
              <a:buClr>
                <a:srgbClr val="003399"/>
              </a:buClr>
            </a:pPr>
            <a:endParaRPr lang="zh-CN" altLang="en-US" sz="3200">
              <a:solidFill>
                <a:srgbClr val="FF3300"/>
              </a:solidFill>
            </a:endParaRPr>
          </a:p>
        </p:txBody>
      </p:sp>
      <p:graphicFrame>
        <p:nvGraphicFramePr>
          <p:cNvPr id="5" name="Object 4"/>
          <p:cNvGraphicFramePr>
            <a:graphicFrameLocks noGrp="1" noChangeAspect="1"/>
          </p:cNvGraphicFramePr>
          <p:nvPr>
            <p:extLst/>
          </p:nvPr>
        </p:nvGraphicFramePr>
        <p:xfrm>
          <a:off x="1539875" y="850900"/>
          <a:ext cx="9202738" cy="5591175"/>
        </p:xfrm>
        <a:graphic>
          <a:graphicData uri="http://schemas.openxmlformats.org/presentationml/2006/ole">
            <mc:AlternateContent xmlns:mc="http://schemas.openxmlformats.org/markup-compatibility/2006">
              <mc:Choice xmlns:v="urn:schemas-microsoft-com:vml" Requires="v">
                <p:oleObj spid="_x0000_s5160" name="Worksheet" r:id="rId4" imgW="8991896" imgH="5458056" progId="Excel.Sheet.8">
                  <p:embed/>
                </p:oleObj>
              </mc:Choice>
              <mc:Fallback>
                <p:oleObj name="Worksheet" r:id="rId4" imgW="8991896" imgH="5458056" progId="Excel.Sheet.8">
                  <p:embed/>
                  <p:pic>
                    <p:nvPicPr>
                      <p:cNvPr id="5" name="Object 4"/>
                      <p:cNvPicPr>
                        <a:picLocks noGrp="1" noChangeAspect="1" noChangeArrowheads="1"/>
                      </p:cNvPicPr>
                      <p:nvPr/>
                    </p:nvPicPr>
                    <p:blipFill>
                      <a:blip r:embed="rId5"/>
                      <a:srcRect/>
                      <a:stretch>
                        <a:fillRect/>
                      </a:stretch>
                    </p:blipFill>
                    <p:spPr bwMode="auto">
                      <a:xfrm>
                        <a:off x="1539875" y="850900"/>
                        <a:ext cx="9202738" cy="5591175"/>
                      </a:xfrm>
                      <a:prstGeom prst="rect">
                        <a:avLst/>
                      </a:prstGeom>
                      <a:noFill/>
                      <a:extLst/>
                    </p:spPr>
                  </p:pic>
                </p:oleObj>
              </mc:Fallback>
            </mc:AlternateContent>
          </a:graphicData>
        </a:graphic>
      </p:graphicFrame>
    </p:spTree>
    <p:extLst>
      <p:ext uri="{BB962C8B-B14F-4D97-AF65-F5344CB8AC3E}">
        <p14:creationId xmlns:p14="http://schemas.microsoft.com/office/powerpoint/2010/main" val="1873330639"/>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p:cNvSpPr>
          <p:nvPr>
            <p:ph type="title" idx="4294967295"/>
          </p:nvPr>
        </p:nvSpPr>
        <p:spPr>
          <a:xfrm>
            <a:off x="2055814" y="426605"/>
            <a:ext cx="6759575" cy="619125"/>
          </a:xfrm>
        </p:spPr>
        <p:txBody>
          <a:bodyPr/>
          <a:lstStyle/>
          <a:p>
            <a:r>
              <a:rPr lang="en-GB" altLang="zh-CN" sz="4000" dirty="0"/>
              <a:t>CR/</a:t>
            </a:r>
            <a:r>
              <a:rPr lang="en-GB" altLang="zh-CN" sz="4000" dirty="0" err="1"/>
              <a:t>pCR</a:t>
            </a:r>
            <a:r>
              <a:rPr lang="en-GB" altLang="zh-CN" sz="4000" dirty="0"/>
              <a:t> history </a:t>
            </a:r>
          </a:p>
        </p:txBody>
      </p:sp>
      <p:sp>
        <p:nvSpPr>
          <p:cNvPr id="1028" name="Rectangle 3"/>
          <p:cNvSpPr>
            <a:spLocks noChangeArrowheads="1"/>
          </p:cNvSpPr>
          <p:nvPr/>
        </p:nvSpPr>
        <p:spPr bwMode="auto">
          <a:xfrm>
            <a:off x="1920875" y="979488"/>
            <a:ext cx="8351838" cy="547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342900" indent="-342900"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nSpc>
                <a:spcPct val="80000"/>
              </a:lnSpc>
              <a:spcBef>
                <a:spcPts val="288"/>
              </a:spcBef>
              <a:buClr>
                <a:srgbClr val="003399"/>
              </a:buClr>
            </a:pPr>
            <a:endParaRPr lang="zh-CN" altLang="en-US" sz="3200">
              <a:solidFill>
                <a:srgbClr val="FF3300"/>
              </a:solidFill>
            </a:endParaRPr>
          </a:p>
        </p:txBody>
      </p:sp>
      <p:graphicFrame>
        <p:nvGraphicFramePr>
          <p:cNvPr id="5" name="Object 4"/>
          <p:cNvGraphicFramePr>
            <a:graphicFrameLocks noGrp="1" noChangeAspect="1"/>
          </p:cNvGraphicFramePr>
          <p:nvPr>
            <p:extLst/>
          </p:nvPr>
        </p:nvGraphicFramePr>
        <p:xfrm>
          <a:off x="1539875" y="850900"/>
          <a:ext cx="8823325" cy="5368925"/>
        </p:xfrm>
        <a:graphic>
          <a:graphicData uri="http://schemas.openxmlformats.org/presentationml/2006/ole">
            <mc:AlternateContent xmlns:mc="http://schemas.openxmlformats.org/markup-compatibility/2006">
              <mc:Choice xmlns:v="urn:schemas-microsoft-com:vml" Requires="v">
                <p:oleObj spid="_x0000_s6184" name="Worksheet" r:id="rId4" imgW="8620217" imgH="5248154" progId="Excel.Sheet.8">
                  <p:embed/>
                </p:oleObj>
              </mc:Choice>
              <mc:Fallback>
                <p:oleObj name="Worksheet" r:id="rId4" imgW="8620217" imgH="5248154" progId="Excel.Sheet.8">
                  <p:embed/>
                  <p:pic>
                    <p:nvPicPr>
                      <p:cNvPr id="5" name="Object 4"/>
                      <p:cNvPicPr>
                        <a:picLocks noGrp="1" noChangeAspect="1" noChangeArrowheads="1"/>
                      </p:cNvPicPr>
                      <p:nvPr/>
                    </p:nvPicPr>
                    <p:blipFill>
                      <a:blip r:embed="rId5"/>
                      <a:srcRect/>
                      <a:stretch>
                        <a:fillRect/>
                      </a:stretch>
                    </p:blipFill>
                    <p:spPr bwMode="auto">
                      <a:xfrm>
                        <a:off x="1539875" y="850900"/>
                        <a:ext cx="8823325" cy="5368925"/>
                      </a:xfrm>
                      <a:prstGeom prst="rect">
                        <a:avLst/>
                      </a:prstGeom>
                      <a:noFill/>
                      <a:extLst/>
                    </p:spPr>
                  </p:pic>
                </p:oleObj>
              </mc:Fallback>
            </mc:AlternateContent>
          </a:graphicData>
        </a:graphic>
      </p:graphicFrame>
    </p:spTree>
    <p:extLst>
      <p:ext uri="{BB962C8B-B14F-4D97-AF65-F5344CB8AC3E}">
        <p14:creationId xmlns:p14="http://schemas.microsoft.com/office/powerpoint/2010/main" val="245706552"/>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0" name="Object 4"/>
          <p:cNvGraphicFramePr>
            <a:graphicFrameLocks noGrp="1" noChangeAspect="1"/>
          </p:cNvGraphicFramePr>
          <p:nvPr>
            <p:extLst>
              <p:ext uri="{D42A27DB-BD31-4B8C-83A1-F6EECF244321}">
                <p14:modId xmlns:p14="http://schemas.microsoft.com/office/powerpoint/2010/main" val="3257047922"/>
              </p:ext>
            </p:extLst>
          </p:nvPr>
        </p:nvGraphicFramePr>
        <p:xfrm>
          <a:off x="1252538" y="228600"/>
          <a:ext cx="9979025" cy="7340600"/>
        </p:xfrm>
        <a:graphic>
          <a:graphicData uri="http://schemas.openxmlformats.org/presentationml/2006/ole">
            <mc:AlternateContent xmlns:mc="http://schemas.openxmlformats.org/markup-compatibility/2006">
              <mc:Choice xmlns:v="urn:schemas-microsoft-com:vml" Requires="v">
                <p:oleObj spid="_x0000_s7209" name="Worksheet" r:id="rId4" imgW="8581748" imgH="5667364" progId="Excel.Sheet.8">
                  <p:embed/>
                </p:oleObj>
              </mc:Choice>
              <mc:Fallback>
                <p:oleObj name="Worksheet" r:id="rId4" imgW="8581748" imgH="5667364" progId="Excel.Sheet.8">
                  <p:embed/>
                  <p:pic>
                    <p:nvPicPr>
                      <p:cNvPr id="2050" name="Object 4"/>
                      <p:cNvPicPr>
                        <a:picLocks noGrp="1" noChangeAspect="1" noChangeArrowheads="1"/>
                      </p:cNvPicPr>
                      <p:nvPr/>
                    </p:nvPicPr>
                    <p:blipFill>
                      <a:blip r:embed="rId5"/>
                      <a:srcRect/>
                      <a:stretch>
                        <a:fillRect/>
                      </a:stretch>
                    </p:blipFill>
                    <p:spPr bwMode="auto">
                      <a:xfrm>
                        <a:off x="1252538" y="228600"/>
                        <a:ext cx="9979025" cy="7340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51" name="Rectangle 2"/>
          <p:cNvSpPr>
            <a:spLocks noGrp="1"/>
          </p:cNvSpPr>
          <p:nvPr>
            <p:ph type="title" idx="4294967295"/>
          </p:nvPr>
        </p:nvSpPr>
        <p:spPr>
          <a:xfrm>
            <a:off x="2068514" y="402881"/>
            <a:ext cx="7019925" cy="735013"/>
          </a:xfrm>
        </p:spPr>
        <p:txBody>
          <a:bodyPr/>
          <a:lstStyle/>
          <a:p>
            <a:r>
              <a:rPr lang="en-GB" altLang="zh-CN" sz="4000" dirty="0"/>
              <a:t>CR history</a:t>
            </a:r>
          </a:p>
        </p:txBody>
      </p:sp>
      <p:sp>
        <p:nvSpPr>
          <p:cNvPr id="2052" name="Rectangle 3"/>
          <p:cNvSpPr>
            <a:spLocks noChangeArrowheads="1"/>
          </p:cNvSpPr>
          <p:nvPr/>
        </p:nvSpPr>
        <p:spPr bwMode="auto">
          <a:xfrm>
            <a:off x="1920875" y="979488"/>
            <a:ext cx="8351838" cy="5473700"/>
          </a:xfrm>
          <a:prstGeom prst="rect">
            <a:avLst/>
          </a:prstGeom>
          <a:noFill/>
          <a:ln w="12700">
            <a:noFill/>
            <a:miter lim="800000"/>
            <a:headEnd/>
            <a:tailEnd/>
          </a:ln>
        </p:spPr>
        <p:txBody>
          <a:bodyPr lIns="90488" tIns="44450" rIns="90488" bIns="44450"/>
          <a:lstStyle/>
          <a:p>
            <a:pPr marL="342900" indent="-342900">
              <a:lnSpc>
                <a:spcPct val="80000"/>
              </a:lnSpc>
              <a:spcBef>
                <a:spcPts val="288"/>
              </a:spcBef>
              <a:buClr>
                <a:srgbClr val="003399"/>
              </a:buClr>
            </a:pPr>
            <a:endParaRPr lang="zh-CN" altLang="en-US" sz="3200">
              <a:solidFill>
                <a:srgbClr val="FF3300"/>
              </a:solidFill>
            </a:endParaRPr>
          </a:p>
        </p:txBody>
      </p:sp>
    </p:spTree>
    <p:extLst>
      <p:ext uri="{BB962C8B-B14F-4D97-AF65-F5344CB8AC3E}">
        <p14:creationId xmlns:p14="http://schemas.microsoft.com/office/powerpoint/2010/main" val="282258474"/>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p:cNvSpPr>
            <a:spLocks noGrp="1"/>
          </p:cNvSpPr>
          <p:nvPr>
            <p:ph type="title" idx="4294967295"/>
          </p:nvPr>
        </p:nvSpPr>
        <p:spPr>
          <a:xfrm>
            <a:off x="2068514" y="195059"/>
            <a:ext cx="7019925" cy="735013"/>
          </a:xfrm>
        </p:spPr>
        <p:txBody>
          <a:bodyPr/>
          <a:lstStyle/>
          <a:p>
            <a:r>
              <a:rPr lang="en-GB" altLang="zh-CN" sz="4000" dirty="0"/>
              <a:t>WI history</a:t>
            </a:r>
          </a:p>
        </p:txBody>
      </p:sp>
      <p:sp>
        <p:nvSpPr>
          <p:cNvPr id="3076" name="Rectangle 3"/>
          <p:cNvSpPr>
            <a:spLocks noChangeArrowheads="1"/>
          </p:cNvSpPr>
          <p:nvPr/>
        </p:nvSpPr>
        <p:spPr bwMode="auto">
          <a:xfrm>
            <a:off x="1920875" y="979488"/>
            <a:ext cx="8351838" cy="5473700"/>
          </a:xfrm>
          <a:prstGeom prst="rect">
            <a:avLst/>
          </a:prstGeom>
          <a:noFill/>
          <a:ln w="12700">
            <a:noFill/>
            <a:miter lim="800000"/>
            <a:headEnd/>
            <a:tailEnd/>
          </a:ln>
        </p:spPr>
        <p:txBody>
          <a:bodyPr lIns="90488" tIns="44450" rIns="90488" bIns="44450"/>
          <a:lstStyle/>
          <a:p>
            <a:pPr marL="342900" indent="-342900">
              <a:lnSpc>
                <a:spcPct val="80000"/>
              </a:lnSpc>
              <a:spcBef>
                <a:spcPts val="288"/>
              </a:spcBef>
              <a:buClr>
                <a:srgbClr val="003399"/>
              </a:buClr>
            </a:pPr>
            <a:endParaRPr lang="zh-CN" altLang="en-US" sz="3200">
              <a:solidFill>
                <a:srgbClr val="FF3300"/>
              </a:solidFill>
            </a:endParaRPr>
          </a:p>
        </p:txBody>
      </p:sp>
      <p:graphicFrame>
        <p:nvGraphicFramePr>
          <p:cNvPr id="3074" name="Object 4"/>
          <p:cNvGraphicFramePr>
            <a:graphicFrameLocks noGrp="1" noChangeAspect="1"/>
          </p:cNvGraphicFramePr>
          <p:nvPr>
            <p:extLst>
              <p:ext uri="{D42A27DB-BD31-4B8C-83A1-F6EECF244321}">
                <p14:modId xmlns:p14="http://schemas.microsoft.com/office/powerpoint/2010/main" val="2119930755"/>
              </p:ext>
            </p:extLst>
          </p:nvPr>
        </p:nvGraphicFramePr>
        <p:xfrm>
          <a:off x="1031571" y="562565"/>
          <a:ext cx="9093809" cy="5653087"/>
        </p:xfrm>
        <a:graphic>
          <a:graphicData uri="http://schemas.openxmlformats.org/presentationml/2006/ole">
            <mc:AlternateContent xmlns:mc="http://schemas.openxmlformats.org/markup-compatibility/2006">
              <mc:Choice xmlns:v="urn:schemas-microsoft-com:vml" Requires="v">
                <p:oleObj spid="_x0000_s8234" name="Worksheet" r:id="rId4" imgW="7953209" imgH="5667364" progId="Excel.Sheet.8">
                  <p:embed/>
                </p:oleObj>
              </mc:Choice>
              <mc:Fallback>
                <p:oleObj name="Worksheet" r:id="rId4" imgW="7953209" imgH="5667364" progId="Excel.Sheet.8">
                  <p:embed/>
                  <p:pic>
                    <p:nvPicPr>
                      <p:cNvPr id="3074" name="Object 4"/>
                      <p:cNvPicPr>
                        <a:picLocks noGrp="1" noChangeAspect="1" noChangeArrowheads="1"/>
                      </p:cNvPicPr>
                      <p:nvPr/>
                    </p:nvPicPr>
                    <p:blipFill>
                      <a:blip r:embed="rId5"/>
                      <a:srcRect/>
                      <a:stretch>
                        <a:fillRect/>
                      </a:stretch>
                    </p:blipFill>
                    <p:spPr bwMode="auto">
                      <a:xfrm>
                        <a:off x="1031571" y="562565"/>
                        <a:ext cx="9093809" cy="5653087"/>
                      </a:xfrm>
                      <a:prstGeom prst="rect">
                        <a:avLst/>
                      </a:prstGeom>
                      <a:noFill/>
                      <a:extLst/>
                    </p:spPr>
                  </p:pic>
                </p:oleObj>
              </mc:Fallback>
            </mc:AlternateContent>
          </a:graphicData>
        </a:graphic>
      </p:graphicFrame>
    </p:spTree>
    <p:extLst>
      <p:ext uri="{BB962C8B-B14F-4D97-AF65-F5344CB8AC3E}">
        <p14:creationId xmlns:p14="http://schemas.microsoft.com/office/powerpoint/2010/main" val="4076851531"/>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4185</TotalTime>
  <Words>4396</Words>
  <Application>Microsoft Office PowerPoint</Application>
  <PresentationFormat>Widescreen</PresentationFormat>
  <Paragraphs>1054</Paragraphs>
  <Slides>51</Slides>
  <Notes>42</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51</vt:i4>
      </vt:variant>
    </vt:vector>
  </HeadingPairs>
  <TitlesOfParts>
    <vt:vector size="61" baseType="lpstr">
      <vt:lpstr>Batang</vt:lpstr>
      <vt:lpstr>DengXian</vt:lpstr>
      <vt:lpstr>Gulim</vt:lpstr>
      <vt:lpstr>宋体</vt:lpstr>
      <vt:lpstr>宋体</vt:lpstr>
      <vt:lpstr>Arial</vt:lpstr>
      <vt:lpstr>Calibri</vt:lpstr>
      <vt:lpstr>Times New Roman</vt:lpstr>
      <vt:lpstr>Office Theme</vt:lpstr>
      <vt:lpstr>Worksheet</vt:lpstr>
      <vt:lpstr>    SA5 Status Report to SA#84  Charging Management (CH) Operation, Administration, Maintenance &amp; Provisioning (OAM&amp;P)  </vt:lpstr>
      <vt:lpstr>SA5 leadership</vt:lpstr>
      <vt:lpstr>2019 meeting calendar</vt:lpstr>
      <vt:lpstr>Statistics at SA5 level</vt:lpstr>
      <vt:lpstr>PowerPoint Presentation</vt:lpstr>
      <vt:lpstr>Tdoc history </vt:lpstr>
      <vt:lpstr>CR/pCR history </vt:lpstr>
      <vt:lpstr>CR history</vt:lpstr>
      <vt:lpstr>WI history</vt:lpstr>
      <vt:lpstr>Summary of ongoing WIs/SIs (1/3)</vt:lpstr>
      <vt:lpstr>Summary of ongoing WIs/SIs (2/3)</vt:lpstr>
      <vt:lpstr>Summary of ongoing WIs/SIs (3/3)</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OAM&amp;P cooperation</vt:lpstr>
      <vt:lpstr>Incoming CH LSs</vt:lpstr>
      <vt:lpstr>Outgoing CH LSs</vt:lpstr>
      <vt:lpstr>Incoming OAM&amp;P LSs</vt:lpstr>
      <vt:lpstr>Outgoing OAM&amp;P LSs</vt:lpstr>
      <vt:lpstr>2020 meeting calendar</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SA5 Status Report to SA#83  Charging Management (CH) Operation, Administration, Maintenance &amp; Provisioning (OAM&amp;P)  </dc:title>
  <dc:creator>Thomas Tovinger</dc:creator>
  <cp:lastModifiedBy>Thomas Tovinger</cp:lastModifiedBy>
  <cp:revision>110</cp:revision>
  <dcterms:created xsi:type="dcterms:W3CDTF">2019-03-13T01:38:36Z</dcterms:created>
  <dcterms:modified xsi:type="dcterms:W3CDTF">2019-05-30T21:30:06Z</dcterms:modified>
</cp:coreProperties>
</file>